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4"/>
  </p:sldMasterIdLst>
  <p:notesMasterIdLst>
    <p:notesMasterId r:id="rId19"/>
  </p:notesMasterIdLst>
  <p:handoutMasterIdLst>
    <p:handoutMasterId r:id="rId20"/>
  </p:handoutMasterIdLst>
  <p:sldIdLst>
    <p:sldId id="303" r:id="rId5"/>
    <p:sldId id="990" r:id="rId6"/>
    <p:sldId id="1401" r:id="rId7"/>
    <p:sldId id="1402" r:id="rId8"/>
    <p:sldId id="1400" r:id="rId9"/>
    <p:sldId id="1403" r:id="rId10"/>
    <p:sldId id="1404" r:id="rId11"/>
    <p:sldId id="704" r:id="rId12"/>
    <p:sldId id="907" r:id="rId13"/>
    <p:sldId id="908" r:id="rId14"/>
    <p:sldId id="924" r:id="rId15"/>
    <p:sldId id="949" r:id="rId16"/>
    <p:sldId id="950" r:id="rId17"/>
    <p:sldId id="988" r:id="rId18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221" initials="0221" lastIdx="1" clrIdx="0">
    <p:extLst>
      <p:ext uri="{19B8F6BF-5375-455C-9EA6-DF929625EA0E}">
        <p15:presenceInfo xmlns:p15="http://schemas.microsoft.com/office/powerpoint/2012/main" userId="0221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B2B2B2"/>
    <a:srgbClr val="72AF2F"/>
    <a:srgbClr val="5C88D0"/>
    <a:srgbClr val="C1E442"/>
    <a:srgbClr val="808080"/>
    <a:srgbClr val="FFFFCC"/>
    <a:srgbClr val="FFFF99"/>
    <a:srgbClr val="C6D254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340" autoAdjust="0"/>
    <p:restoredTop sz="92197" autoAdjust="0"/>
  </p:normalViewPr>
  <p:slideViewPr>
    <p:cSldViewPr snapToGrid="0">
      <p:cViewPr varScale="1">
        <p:scale>
          <a:sx n="106" d="100"/>
          <a:sy n="106" d="100"/>
        </p:scale>
        <p:origin x="96" y="1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278" y="-66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5/29/2025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5/29/2025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id="{84869265-D860-41CA-AFA8-4209B0619A9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Meeting #108</a:t>
            </a:r>
          </a:p>
          <a:p>
            <a:r>
              <a:rPr lang="nn-NO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Prague, Czech Republic, 9-13 June 2025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ext Box 13">
            <a:extLst>
              <a:ext uri="{FF2B5EF4-FFF2-40B4-BE49-F238E27FC236}">
                <a16:creationId xmlns:a16="http://schemas.microsoft.com/office/drawing/2014/main" id="{BA8561C5-21F5-40B5-B842-0EAB593BAC9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262018" y="254593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SP-250562</a:t>
            </a:r>
            <a:endParaRPr lang="en-GB" altLang="en-US" sz="1400" b="1" dirty="0">
              <a:solidFill>
                <a:schemeClr val="bg2"/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Relationship Id="rId9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630172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67489" y="6423704"/>
            <a:ext cx="7950201" cy="323171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SP-250562: </a:t>
            </a:r>
            <a:r>
              <a:rPr lang="en-GB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TSG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SA#</a:t>
            </a:r>
            <a:r>
              <a:rPr lang="en-GB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108, </a:t>
            </a:r>
            <a:r>
              <a:rPr lang="nn-NO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Prague, Czech Republic, 10 – 13 June 2025</a:t>
            </a:r>
            <a:endParaRPr lang="en-GB" sz="1100" b="1" kern="1200" spc="3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2025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8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3gpp.org/ftp/tsg_sa/TSG_SA/TSGS_100_Taipei_2023-06/Docs/SP-230746.zip" TargetMode="Externa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3685" y="3429000"/>
            <a:ext cx="8697009" cy="119269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GB" sz="4800" dirty="0"/>
              <a:t> </a:t>
            </a:r>
            <a:r>
              <a:rPr lang="en-US" altLang="zh-CN" sz="4800" b="1" dirty="0"/>
              <a:t>SA WG5 Rel-20 work planning</a:t>
            </a:r>
            <a:br>
              <a:rPr lang="en-GB" altLang="zh-CN" sz="4800" b="1" dirty="0"/>
            </a:br>
            <a:br>
              <a:rPr lang="en-GB" altLang="zh-CN" sz="3200" b="1" dirty="0"/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798027" y="4092113"/>
            <a:ext cx="8872667" cy="1712694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de-DE" altLang="de-DE" sz="2400" dirty="0">
                <a:latin typeface="Arial" charset="0"/>
              </a:rPr>
              <a:t>Zou Lan, SA5 Chair, Huawei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3231D1A-BE03-427C-AFB2-5359FB9D0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0"/>
            <a:ext cx="6827838" cy="866775"/>
          </a:xfrm>
        </p:spPr>
        <p:txBody>
          <a:bodyPr/>
          <a:lstStyle/>
          <a:p>
            <a:r>
              <a:rPr lang="en-US" dirty="0"/>
              <a:t>TU Budget for SA5 OAM</a:t>
            </a:r>
            <a:endParaRPr lang="en-S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03F7F51-3836-462D-969C-2EB225EF7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68400"/>
            <a:ext cx="9322112" cy="5085165"/>
          </a:xfrm>
        </p:spPr>
        <p:txBody>
          <a:bodyPr/>
          <a:lstStyle/>
          <a:p>
            <a:r>
              <a:rPr lang="en-US" sz="2000" dirty="0"/>
              <a:t>Assumptions for SA5 OAM : </a:t>
            </a:r>
          </a:p>
          <a:p>
            <a:pPr lvl="1"/>
            <a:r>
              <a:rPr lang="en-US" sz="1600" dirty="0"/>
              <a:t>6 ordinary meeting per year. 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Rel-20 spans 21 months for SA5 (with early start of studies) = 10 meetings</a:t>
            </a:r>
          </a:p>
          <a:p>
            <a:pPr lvl="1"/>
            <a:r>
              <a:rPr lang="en-US" sz="1600" dirty="0"/>
              <a:t>1 Session = 1.5 hour time window </a:t>
            </a:r>
          </a:p>
          <a:p>
            <a:pPr lvl="1"/>
            <a:r>
              <a:rPr lang="en-US" sz="1600" dirty="0"/>
              <a:t>Max 5 sessions per meeting day</a:t>
            </a:r>
          </a:p>
          <a:p>
            <a:pPr lvl="1"/>
            <a:r>
              <a:rPr lang="en-US" sz="1600" dirty="0"/>
              <a:t>1 Stream = 1 TU (Time Unit)</a:t>
            </a:r>
          </a:p>
          <a:p>
            <a:pPr lvl="1"/>
            <a:r>
              <a:rPr lang="en-US" sz="1600" dirty="0"/>
              <a:t>1 TU is time (i.e., 1.5 hours) spent to discuss/handle technical contributions. </a:t>
            </a:r>
          </a:p>
          <a:p>
            <a:pPr lvl="1"/>
            <a:r>
              <a:rPr lang="en-US" sz="1600" dirty="0"/>
              <a:t>Revisions/Drafting/offline conference call are not counted for the TU estimates.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OAM revision sessions normally planned to be in Thursday </a:t>
            </a:r>
            <a:r>
              <a:rPr lang="en-US" altLang="zh-CN" sz="1600" dirty="0">
                <a:solidFill>
                  <a:srgbClr val="FF0000"/>
                </a:solidFill>
              </a:rPr>
              <a:t>Q4 and </a:t>
            </a:r>
            <a:r>
              <a:rPr lang="en-US" sz="1600" dirty="0">
                <a:solidFill>
                  <a:srgbClr val="FF0000"/>
                </a:solidFill>
              </a:rPr>
              <a:t>Q5 (initial </a:t>
            </a:r>
            <a:r>
              <a:rPr lang="en-US" sz="1600" dirty="0" err="1">
                <a:solidFill>
                  <a:srgbClr val="FF0000"/>
                </a:solidFill>
              </a:rPr>
              <a:t>assump</a:t>
            </a:r>
            <a:r>
              <a:rPr lang="en-US" sz="1600" dirty="0">
                <a:solidFill>
                  <a:srgbClr val="FF0000"/>
                </a:solidFill>
              </a:rPr>
              <a:t>.)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Statistics: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1 parallel (OAM) stream per session =&gt; 18.5 TUs per meeting (incl. 2 TUs as buffer) = 185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Assume Maintenance + Buffer = 33% =&gt; ~ 61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Resulting total TUs avail. f. SI/WI: 10 meetings x 18.5 sessions = 185 TU minus 61 =&gt; 124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With 15 SI/WI =&gt; Average 8 TU per SI/WI (0.8/meeting). </a:t>
            </a:r>
            <a:endParaRPr lang="en-US" sz="12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5909832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CD482DA-39A8-45F1-A886-8B15F5B2C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410" y="0"/>
            <a:ext cx="9712409" cy="1143000"/>
          </a:xfrm>
        </p:spPr>
        <p:txBody>
          <a:bodyPr/>
          <a:lstStyle/>
          <a:p>
            <a:r>
              <a:rPr lang="en-US" altLang="zh-CN" sz="3600" dirty="0"/>
              <a:t>SA5 Rel-20 OAM TU planning (Jan.2025~Mar.2027)</a:t>
            </a:r>
            <a:endParaRPr lang="zh-CN" altLang="en-US" sz="360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2728E71-99C6-4012-A7FA-922E2C3A3A7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81410" y="2718483"/>
          <a:ext cx="11638718" cy="3520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7120">
                  <a:extLst>
                    <a:ext uri="{9D8B030D-6E8A-4147-A177-3AD203B41FA5}">
                      <a16:colId xmlns:a16="http://schemas.microsoft.com/office/drawing/2014/main" val="428783908"/>
                    </a:ext>
                  </a:extLst>
                </a:gridCol>
                <a:gridCol w="2265405">
                  <a:extLst>
                    <a:ext uri="{9D8B030D-6E8A-4147-A177-3AD203B41FA5}">
                      <a16:colId xmlns:a16="http://schemas.microsoft.com/office/drawing/2014/main" val="228380027"/>
                    </a:ext>
                  </a:extLst>
                </a:gridCol>
                <a:gridCol w="1795849">
                  <a:extLst>
                    <a:ext uri="{9D8B030D-6E8A-4147-A177-3AD203B41FA5}">
                      <a16:colId xmlns:a16="http://schemas.microsoft.com/office/drawing/2014/main" val="856762402"/>
                    </a:ext>
                  </a:extLst>
                </a:gridCol>
                <a:gridCol w="2042984">
                  <a:extLst>
                    <a:ext uri="{9D8B030D-6E8A-4147-A177-3AD203B41FA5}">
                      <a16:colId xmlns:a16="http://schemas.microsoft.com/office/drawing/2014/main" val="2063139119"/>
                    </a:ext>
                  </a:extLst>
                </a:gridCol>
                <a:gridCol w="1499286">
                  <a:extLst>
                    <a:ext uri="{9D8B030D-6E8A-4147-A177-3AD203B41FA5}">
                      <a16:colId xmlns:a16="http://schemas.microsoft.com/office/drawing/2014/main" val="899980716"/>
                    </a:ext>
                  </a:extLst>
                </a:gridCol>
                <a:gridCol w="1358074">
                  <a:extLst>
                    <a:ext uri="{9D8B030D-6E8A-4147-A177-3AD203B41FA5}">
                      <a16:colId xmlns:a16="http://schemas.microsoft.com/office/drawing/2014/main" val="446372523"/>
                    </a:ext>
                  </a:extLst>
                </a:gridCol>
              </a:tblGrid>
              <a:tr h="408134">
                <a:tc>
                  <a:txBody>
                    <a:bodyPr/>
                    <a:lstStyle/>
                    <a:p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Maintenance+R18/R19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R19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R20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R21 preparation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Buffer </a:t>
                      </a:r>
                    </a:p>
                    <a:p>
                      <a:r>
                        <a:rPr lang="en-US" altLang="zh-CN" sz="1100" dirty="0">
                          <a:latin typeface="+mn-lt"/>
                        </a:rPr>
                        <a:t>(revision session)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5766534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Jan.2025~Jun.2025: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SA5#159~#161 (3 meetings) 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Prime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1.5 TU*3 meetings=</a:t>
                      </a:r>
                    </a:p>
                    <a:p>
                      <a:r>
                        <a:rPr lang="en-US" altLang="zh-CN" sz="1100" dirty="0">
                          <a:latin typeface="+mn-lt"/>
                        </a:rPr>
                        <a:t>4.5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13 TU*3 meetings= 39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TU*3 meetings = 6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TU*3=6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91548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Jun.2025~Sep.2025: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SA5#162 (1 meeting) 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(Rel-19 stage-3 freeze, first meeting for Rel-20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6G OAM/CH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1.5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13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614376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Oct.2025~Dec.2026: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SA5#163~#169 (7 meetings)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(OAM/CH Prime stage-3 freeze)</a:t>
                      </a:r>
                      <a:endParaRPr lang="en-US" altLang="zh-CN" sz="900" b="1" dirty="0">
                        <a:latin typeface="+mn-lt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SA5#165~#167 (3 meetings)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2.5 TU*7 meetings=</a:t>
                      </a:r>
                    </a:p>
                    <a:p>
                      <a:r>
                        <a:rPr lang="en-US" altLang="zh-CN" sz="1100" dirty="0">
                          <a:latin typeface="+mn-lt"/>
                        </a:rPr>
                        <a:t>17.5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14 TU*7 meetings = 98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TU*7=14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261855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 2027~Mar.2027: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SA5#170~#171 (2 meetings)</a:t>
                      </a:r>
                    </a:p>
                    <a:p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stage-3 freeze)</a:t>
                      </a:r>
                    </a:p>
                    <a:p>
                      <a:r>
                        <a:rPr lang="en-US" altLang="zh-CN" sz="1000" b="1">
                          <a:solidFill>
                            <a:srgbClr val="FF0000"/>
                          </a:solidFill>
                          <a:latin typeface="+mn-lt"/>
                        </a:rPr>
                        <a:t>(6G study completion)</a:t>
                      </a:r>
                      <a:endParaRPr lang="zh-CN" altLang="en-US" sz="11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1.5 TU*2 meetings = 3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>
                          <a:latin typeface="+mn-lt"/>
                        </a:rPr>
                        <a:t>12 TU*2 meetings = 24 TU</a:t>
                      </a:r>
                      <a:endParaRPr lang="zh-CN" altLang="en-US" sz="1100" dirty="0">
                        <a:latin typeface="+mn-lt"/>
                      </a:endParaRPr>
                    </a:p>
                    <a:p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>
                          <a:latin typeface="+mn-lt"/>
                        </a:rPr>
                        <a:t>3 TU*2 meetings = 6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TU*2=4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516993"/>
                  </a:ext>
                </a:extLst>
              </a:tr>
              <a:tr h="233219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Total=185 TU</a:t>
                      </a:r>
                      <a:endParaRPr lang="zh-CN" altLang="en-US" sz="1100" b="1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 22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13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124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6TU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20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169429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22E304B9-39CB-469E-852A-517B272CCFA6}"/>
              </a:ext>
            </a:extLst>
          </p:cNvPr>
          <p:cNvSpPr txBox="1"/>
          <p:nvPr/>
        </p:nvSpPr>
        <p:spPr>
          <a:xfrm>
            <a:off x="438873" y="964157"/>
            <a:ext cx="104562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Assumptions: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Every meeting day = 5 quarters (= 5 TUs)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Total TUs per meeting = 18.5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B</a:t>
            </a:r>
            <a:r>
              <a:rPr lang="en-US" altLang="zh-CN" sz="1200" dirty="0" err="1">
                <a:sym typeface="Wingdings 3" panose="05040102010807070707" pitchFamily="18" charset="2"/>
              </a:rPr>
              <a:t>uffer</a:t>
            </a:r>
            <a:r>
              <a:rPr lang="en-US" altLang="zh-CN" sz="1200" dirty="0">
                <a:sym typeface="Wingdings 3" panose="05040102010807070707" pitchFamily="18" charset="2"/>
              </a:rPr>
              <a:t> = 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en-US" altLang="zh-CN" sz="1200" dirty="0"/>
              <a:t>OAM = 16.5 TUs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</a:rPr>
              <a:t>M</a:t>
            </a:r>
            <a:r>
              <a:rPr lang="en-US" altLang="zh-CN" sz="1200" dirty="0" err="1">
                <a:solidFill>
                  <a:prstClr val="black"/>
                </a:solidFill>
              </a:rPr>
              <a:t>aintenance</a:t>
            </a:r>
            <a:r>
              <a:rPr lang="en-US" altLang="zh-CN" sz="1200" dirty="0">
                <a:solidFill>
                  <a:prstClr val="black"/>
                </a:solidFill>
              </a:rPr>
              <a:t> CRs + remaining Rel-19 work (TU allocation will decrease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)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R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el-21 preparation work </a:t>
            </a:r>
            <a:r>
              <a:rPr lang="en-US" altLang="zh-CN" sz="1200" dirty="0">
                <a:solidFill>
                  <a:prstClr val="black"/>
                </a:solidFill>
              </a:rPr>
              <a:t>(TU allocation will be zero at the beginning and will increase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)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A</a:t>
            </a:r>
            <a:r>
              <a:rPr lang="en-US" altLang="zh-CN" sz="1200" dirty="0" err="1">
                <a:sym typeface="Wingdings 3" panose="05040102010807070707" pitchFamily="18" charset="2"/>
              </a:rPr>
              <a:t>ll</a:t>
            </a:r>
            <a:r>
              <a:rPr lang="en-US" altLang="zh-CN" sz="1200" dirty="0">
                <a:sym typeface="Wingdings 3" panose="05040102010807070707" pitchFamily="18" charset="2"/>
              </a:rPr>
              <a:t> remaining time is available for Rel-20 SIDs / WIDs</a:t>
            </a:r>
            <a:endParaRPr lang="en-US" altLang="zh-CN" sz="1200" dirty="0">
              <a:solidFill>
                <a:prstClr val="black"/>
              </a:solidFill>
              <a:sym typeface="Wingdings 3" panose="05040102010807070707" pitchFamily="18" charset="2"/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T</a:t>
            </a:r>
            <a:r>
              <a:rPr lang="en-US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otal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TUs allocated to Rel-20 SIDs / WIDs = 124 TUs</a:t>
            </a:r>
          </a:p>
        </p:txBody>
      </p:sp>
    </p:spTree>
    <p:extLst>
      <p:ext uri="{BB962C8B-B14F-4D97-AF65-F5344CB8AC3E}">
        <p14:creationId xmlns:p14="http://schemas.microsoft.com/office/powerpoint/2010/main" val="3060572281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F22EAC7-33FE-46C7-93AF-9B09E2C21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421" y="0"/>
            <a:ext cx="8388350" cy="93472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de-DE" altLang="de-DE" dirty="0"/>
              <a:t>SA5 calendar with </a:t>
            </a:r>
            <a:r>
              <a:rPr lang="en-US" altLang="zh-CN" dirty="0"/>
              <a:t>CH</a:t>
            </a:r>
            <a:r>
              <a:rPr lang="de-DE" altLang="de-DE" dirty="0"/>
              <a:t> TU (one track)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EFDD739-EAD3-45DA-BDFC-A6C6D71CEC5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442122" y="1447370"/>
          <a:ext cx="8388351" cy="4669989"/>
        </p:xfrm>
        <a:graphic>
          <a:graphicData uri="http://schemas.openxmlformats.org/drawingml/2006/table">
            <a:tbl>
              <a:tblPr firstRow="1" firstCol="1" bandRow="1"/>
              <a:tblGrid>
                <a:gridCol w="1009726">
                  <a:extLst>
                    <a:ext uri="{9D8B030D-6E8A-4147-A177-3AD203B41FA5}">
                      <a16:colId xmlns:a16="http://schemas.microsoft.com/office/drawing/2014/main" val="453583115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560376874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309222227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2041094273"/>
                    </a:ext>
                  </a:extLst>
                </a:gridCol>
                <a:gridCol w="1544856">
                  <a:extLst>
                    <a:ext uri="{9D8B030D-6E8A-4147-A177-3AD203B41FA5}">
                      <a16:colId xmlns:a16="http://schemas.microsoft.com/office/drawing/2014/main" val="1996662489"/>
                    </a:ext>
                  </a:extLst>
                </a:gridCol>
                <a:gridCol w="1458896">
                  <a:extLst>
                    <a:ext uri="{9D8B030D-6E8A-4147-A177-3AD203B41FA5}">
                      <a16:colId xmlns:a16="http://schemas.microsoft.com/office/drawing/2014/main" val="1593344267"/>
                    </a:ext>
                  </a:extLst>
                </a:gridCol>
              </a:tblGrid>
              <a:tr h="5342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Time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Thursday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Friday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Closing plenary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014564"/>
                  </a:ext>
                </a:extLst>
              </a:tr>
              <a:tr h="50249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Q0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(8:00~8:55)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(If needed)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Breakout (opt.)</a:t>
                      </a:r>
                      <a:endParaRPr lang="en-US" sz="800" dirty="0"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dirty="0"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Start at 8:30am (may change depends on the host restriction)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313744"/>
                  </a:ext>
                </a:extLst>
              </a:tr>
              <a:tr h="56854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Q1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(9:00 - 10:30)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 (1TU)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altLang="zh-CN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9854894"/>
                  </a:ext>
                </a:extLst>
              </a:tr>
              <a:tr h="24424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10:30 - 11:00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93756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Q2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(11:00 - 12:30)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733211"/>
                  </a:ext>
                </a:extLst>
              </a:tr>
              <a:tr h="20438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12:30 - 14:00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268007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Q3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(14:00 - 15:30)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Offline session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 Closing</a:t>
                      </a:r>
                      <a:endParaRPr lang="en-US" altLang="zh-CN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2675116"/>
                  </a:ext>
                </a:extLst>
              </a:tr>
              <a:tr h="2352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15:30 - 16:00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7987309"/>
                  </a:ext>
                </a:extLst>
              </a:tr>
              <a:tr h="49443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Q4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(16:00 - 17:30)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Offline session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 Closing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856872"/>
                  </a:ext>
                </a:extLst>
              </a:tr>
              <a:tr h="2405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17:30 - 17:40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8725036"/>
                  </a:ext>
                </a:extLst>
              </a:tr>
              <a:tr h="55371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Q5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(17:40 – 19:10)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Social evening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Offline session (Opt.)</a:t>
                      </a:r>
                      <a:endParaRPr lang="en-US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GB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CH Closing</a:t>
                      </a:r>
                      <a:r>
                        <a:rPr lang="en-US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(Opt.)</a:t>
                      </a:r>
                      <a:endParaRPr lang="en-US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52346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3EE13C7-ECF6-4142-9722-E68BAA9493C3}"/>
              </a:ext>
            </a:extLst>
          </p:cNvPr>
          <p:cNvSpPr txBox="1"/>
          <p:nvPr/>
        </p:nvSpPr>
        <p:spPr>
          <a:xfrm>
            <a:off x="526021" y="983296"/>
            <a:ext cx="947883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>
                <a:latin typeface="+mn-lt"/>
              </a:rPr>
              <a:t>Assumption: </a:t>
            </a:r>
          </a:p>
          <a:p>
            <a:r>
              <a:rPr lang="en-US" altLang="zh-CN" sz="1000" dirty="0">
                <a:latin typeface="+mn-lt"/>
              </a:rPr>
              <a:t>Every day = 5 sessions (TUs),  total TU in 1 ordinary meeting (exclude closing plenary and offline TUs) = 12 TUs</a:t>
            </a:r>
          </a:p>
        </p:txBody>
      </p:sp>
    </p:spTree>
    <p:extLst>
      <p:ext uri="{BB962C8B-B14F-4D97-AF65-F5344CB8AC3E}">
        <p14:creationId xmlns:p14="http://schemas.microsoft.com/office/powerpoint/2010/main" val="1108253922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3231D1A-BE03-427C-AFB2-5359FB9D0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576" y="0"/>
            <a:ext cx="6827838" cy="866775"/>
          </a:xfrm>
        </p:spPr>
        <p:txBody>
          <a:bodyPr/>
          <a:lstStyle/>
          <a:p>
            <a:r>
              <a:rPr lang="en-US" dirty="0"/>
              <a:t>TU Budget for SA5 CH</a:t>
            </a:r>
            <a:endParaRPr lang="en-S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03F7F51-3836-462D-969C-2EB225EF7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942" y="943674"/>
            <a:ext cx="11152107" cy="5030406"/>
          </a:xfrm>
          <a:solidFill>
            <a:schemeClr val="bg1"/>
          </a:solidFill>
        </p:spPr>
        <p:txBody>
          <a:bodyPr/>
          <a:lstStyle/>
          <a:p>
            <a:r>
              <a:rPr lang="en-US" sz="2000" dirty="0"/>
              <a:t>Assumptions for SA5 CH : </a:t>
            </a:r>
          </a:p>
          <a:p>
            <a:pPr lvl="1"/>
            <a:r>
              <a:rPr lang="en-US" sz="1600" dirty="0"/>
              <a:t>6 ordinary meeting per year. 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Rel-20 spans 21 months for SA5 (with early start of studies) = 10 meetings</a:t>
            </a:r>
          </a:p>
          <a:p>
            <a:pPr lvl="1"/>
            <a:r>
              <a:rPr lang="en-US" sz="1600" dirty="0"/>
              <a:t>1 Session = 1.5 hour time window </a:t>
            </a:r>
          </a:p>
          <a:p>
            <a:pPr lvl="1"/>
            <a:r>
              <a:rPr lang="en-US" sz="1600" dirty="0"/>
              <a:t>Max 5 sessions per meeting day</a:t>
            </a:r>
          </a:p>
          <a:p>
            <a:pPr lvl="1"/>
            <a:r>
              <a:rPr lang="en-US" sz="1600" dirty="0"/>
              <a:t>1 Stream = 1 TU (Time Unit)</a:t>
            </a:r>
          </a:p>
          <a:p>
            <a:pPr lvl="1"/>
            <a:r>
              <a:rPr lang="en-US" sz="1600" dirty="0"/>
              <a:t>1 TU is time (i.e., 1.5 hours) spent to discuss/handle technical contributions. </a:t>
            </a:r>
          </a:p>
          <a:p>
            <a:pPr lvl="1"/>
            <a:r>
              <a:rPr lang="en-US" sz="1600" dirty="0"/>
              <a:t>Revisions/Drafting/offline conference call are not counted for the TU estimates.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CH revision sessions normally planned to be in Thursday </a:t>
            </a:r>
            <a:r>
              <a:rPr lang="en-US" altLang="zh-CN" sz="1600" dirty="0">
                <a:solidFill>
                  <a:srgbClr val="FF0000"/>
                </a:solidFill>
              </a:rPr>
              <a:t>Q1 and </a:t>
            </a:r>
            <a:r>
              <a:rPr lang="en-US" sz="1600" dirty="0">
                <a:solidFill>
                  <a:srgbClr val="FF0000"/>
                </a:solidFill>
              </a:rPr>
              <a:t>Q2 (initial </a:t>
            </a:r>
            <a:r>
              <a:rPr lang="en-US" sz="1600" dirty="0" err="1">
                <a:solidFill>
                  <a:srgbClr val="FF0000"/>
                </a:solidFill>
              </a:rPr>
              <a:t>assump</a:t>
            </a:r>
            <a:r>
              <a:rPr lang="en-US" sz="1600" dirty="0">
                <a:solidFill>
                  <a:srgbClr val="FF0000"/>
                </a:solidFill>
              </a:rPr>
              <a:t>.),CH closing plenary planned to be in Thursday Q3 and Q4.</a:t>
            </a:r>
          </a:p>
          <a:p>
            <a:pPr lvl="1"/>
            <a:r>
              <a:rPr lang="en-US" altLang="zh-CN" sz="1600" dirty="0">
                <a:solidFill>
                  <a:srgbClr val="FF0000"/>
                </a:solidFill>
              </a:rPr>
              <a:t>Detail statistics:</a:t>
            </a:r>
            <a:endParaRPr lang="en-US" sz="1600" dirty="0">
              <a:solidFill>
                <a:srgbClr val="FF0000"/>
              </a:solidFill>
            </a:endParaRP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1 (CH) stream per session =&gt; 12 TUs per meeting (incl. 2 TUs as buffer) = 120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Assume Maintenance + Buffer = 33% as in SA2  =&gt; ~ 40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Resulting total TUs avail. f. SI/WI: 10 meetings x 10 sessions = 120 TU minus 40 =&gt; 80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With 10 SI/WI =&gt; Average 8 TU per SI/WI (0.8/meeting). </a:t>
            </a:r>
          </a:p>
          <a:p>
            <a:pPr marL="609600" lvl="1" indent="0">
              <a:buNone/>
            </a:pPr>
            <a:endParaRPr lang="en-US" sz="1600" dirty="0">
              <a:solidFill>
                <a:srgbClr val="FF0000"/>
              </a:solidFill>
            </a:endParaRPr>
          </a:p>
          <a:p>
            <a:pPr marL="609600" lvl="1" indent="0">
              <a:buNone/>
            </a:pPr>
            <a:r>
              <a:rPr lang="en-US" sz="1600" dirty="0">
                <a:solidFill>
                  <a:srgbClr val="FF0000"/>
                </a:solidFill>
              </a:rPr>
              <a:t>Note: TU capacity for CH could be extended if more topics are proposed. </a:t>
            </a:r>
            <a:endParaRPr lang="en-US" sz="16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901543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CD482DA-39A8-45F1-A886-8B15F5B2C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569" y="0"/>
            <a:ext cx="9561952" cy="1143000"/>
          </a:xfrm>
        </p:spPr>
        <p:txBody>
          <a:bodyPr/>
          <a:lstStyle/>
          <a:p>
            <a:r>
              <a:rPr lang="en-US" altLang="zh-CN" dirty="0"/>
              <a:t>SA5 Rel-20 CH TU planning (Jan.2025~Mar.2027)</a:t>
            </a:r>
            <a:endParaRPr lang="zh-CN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2E304B9-39CB-469E-852A-517B272CCFA6}"/>
              </a:ext>
            </a:extLst>
          </p:cNvPr>
          <p:cNvSpPr txBox="1"/>
          <p:nvPr/>
        </p:nvSpPr>
        <p:spPr>
          <a:xfrm>
            <a:off x="447111" y="964157"/>
            <a:ext cx="104562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Assumptions: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Every meeting day = 5 quarters (= 5 TUs)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Total TUs per meeting = 12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B</a:t>
            </a:r>
            <a:r>
              <a:rPr lang="en-US" altLang="zh-CN" sz="1200" dirty="0" err="1">
                <a:sym typeface="Wingdings 3" panose="05040102010807070707" pitchFamily="18" charset="2"/>
              </a:rPr>
              <a:t>uffer</a:t>
            </a:r>
            <a:r>
              <a:rPr lang="en-US" altLang="zh-CN" sz="1200" dirty="0">
                <a:sym typeface="Wingdings 3" panose="05040102010807070707" pitchFamily="18" charset="2"/>
              </a:rPr>
              <a:t> = 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en-US" altLang="zh-CN" sz="1200" dirty="0"/>
              <a:t>CH = 10 TUs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</a:rPr>
              <a:t>M</a:t>
            </a:r>
            <a:r>
              <a:rPr lang="en-US" altLang="zh-CN" sz="1200" dirty="0" err="1">
                <a:solidFill>
                  <a:prstClr val="black"/>
                </a:solidFill>
              </a:rPr>
              <a:t>aintenance</a:t>
            </a:r>
            <a:r>
              <a:rPr lang="en-US" altLang="zh-CN" sz="1200" dirty="0">
                <a:solidFill>
                  <a:prstClr val="black"/>
                </a:solidFill>
              </a:rPr>
              <a:t> CRs + remaining Rel-19 work (TU allocation will decrease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)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R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el-21 preparation work </a:t>
            </a:r>
            <a:r>
              <a:rPr lang="en-US" altLang="zh-CN" sz="1200" dirty="0">
                <a:solidFill>
                  <a:prstClr val="black"/>
                </a:solidFill>
              </a:rPr>
              <a:t>(TU allocation will be zero at the beginning and will increase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)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A</a:t>
            </a:r>
            <a:r>
              <a:rPr lang="en-US" altLang="zh-CN" sz="1200" dirty="0" err="1">
                <a:sym typeface="Wingdings 3" panose="05040102010807070707" pitchFamily="18" charset="2"/>
              </a:rPr>
              <a:t>ll</a:t>
            </a:r>
            <a:r>
              <a:rPr lang="en-US" altLang="zh-CN" sz="1200" dirty="0">
                <a:sym typeface="Wingdings 3" panose="05040102010807070707" pitchFamily="18" charset="2"/>
              </a:rPr>
              <a:t> remaining time is available for Rel-20 SIDs / WIDs</a:t>
            </a:r>
            <a:endParaRPr lang="en-US" altLang="zh-CN" sz="1200" dirty="0">
              <a:solidFill>
                <a:prstClr val="black"/>
              </a:solidFill>
              <a:sym typeface="Wingdings 3" panose="05040102010807070707" pitchFamily="18" charset="2"/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T</a:t>
            </a:r>
            <a:r>
              <a:rPr lang="en-US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otal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TUs allocated to Rel-20 SIDs / WIDs = 80 TUs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53D18BB-B74E-44EF-B187-98A11EB89217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81410" y="2718483"/>
          <a:ext cx="11638718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7120">
                  <a:extLst>
                    <a:ext uri="{9D8B030D-6E8A-4147-A177-3AD203B41FA5}">
                      <a16:colId xmlns:a16="http://schemas.microsoft.com/office/drawing/2014/main" val="428783908"/>
                    </a:ext>
                  </a:extLst>
                </a:gridCol>
                <a:gridCol w="2265405">
                  <a:extLst>
                    <a:ext uri="{9D8B030D-6E8A-4147-A177-3AD203B41FA5}">
                      <a16:colId xmlns:a16="http://schemas.microsoft.com/office/drawing/2014/main" val="228380027"/>
                    </a:ext>
                  </a:extLst>
                </a:gridCol>
                <a:gridCol w="1795849">
                  <a:extLst>
                    <a:ext uri="{9D8B030D-6E8A-4147-A177-3AD203B41FA5}">
                      <a16:colId xmlns:a16="http://schemas.microsoft.com/office/drawing/2014/main" val="856762402"/>
                    </a:ext>
                  </a:extLst>
                </a:gridCol>
                <a:gridCol w="2042984">
                  <a:extLst>
                    <a:ext uri="{9D8B030D-6E8A-4147-A177-3AD203B41FA5}">
                      <a16:colId xmlns:a16="http://schemas.microsoft.com/office/drawing/2014/main" val="2063139119"/>
                    </a:ext>
                  </a:extLst>
                </a:gridCol>
                <a:gridCol w="1499286">
                  <a:extLst>
                    <a:ext uri="{9D8B030D-6E8A-4147-A177-3AD203B41FA5}">
                      <a16:colId xmlns:a16="http://schemas.microsoft.com/office/drawing/2014/main" val="899980716"/>
                    </a:ext>
                  </a:extLst>
                </a:gridCol>
                <a:gridCol w="1358074">
                  <a:extLst>
                    <a:ext uri="{9D8B030D-6E8A-4147-A177-3AD203B41FA5}">
                      <a16:colId xmlns:a16="http://schemas.microsoft.com/office/drawing/2014/main" val="446372523"/>
                    </a:ext>
                  </a:extLst>
                </a:gridCol>
              </a:tblGrid>
              <a:tr h="408134">
                <a:tc>
                  <a:txBody>
                    <a:bodyPr/>
                    <a:lstStyle/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Maintenance+R18/R19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R19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R20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R21 preparation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Buffer 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(revision session)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5766534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Jan.2025~Jun.2025: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SA5#159~#161 (3 meetings) 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Prime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TU*3 meetings=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4.5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7.5 TU*3 meetings= 22.5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 TU*3 meetings = 3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2 TU*3=6 TU</a:t>
                      </a:r>
                      <a:endParaRPr lang="zh-CN" altLang="en-US" sz="1200" dirty="0">
                        <a:latin typeface="+mn-lt"/>
                      </a:endParaRPr>
                    </a:p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91548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Jun.2025~Sep.2025: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SA5#162 (1 meeting) 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(Rel-19 stage-3 freeze, first meeting for Rel-20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6G OAM/CH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6.5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614376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Oct.2025~Dec.2026: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SA5#163~#169 (7 meetings)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(OAM/CH Prime stage-3 freeze)</a:t>
                      </a:r>
                      <a:endParaRPr lang="en-US" altLang="zh-CN" sz="900" b="1" dirty="0">
                        <a:latin typeface="+mn-lt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SA5#165~#167 (3 meetings)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TU*2 meetings+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1 TU*5 meetings 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8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8.5 TU*2 meetings +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9 TU *5 meetings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= 62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TU*2=4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261855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 2027~Mar.2027: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SA5#170~#171 (2 meetings)</a:t>
                      </a:r>
                    </a:p>
                    <a:p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stage-3 freeze)</a:t>
                      </a:r>
                    </a:p>
                    <a:p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(6G study completion)</a:t>
                      </a:r>
                      <a:endParaRPr lang="zh-CN" altLang="en-US" sz="11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 TU*2 meetings = 2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 8 TU*2 meetings = 16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1 TU*2 meetings = 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TU*2=4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4380624"/>
                  </a:ext>
                </a:extLst>
              </a:tr>
              <a:tr h="233219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Total=120 TU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 11.5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6.5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80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1694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1698513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30E6AB-9842-4723-A64D-5FAEE78BBD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SA5 Rel-20 capacity summary </a:t>
            </a:r>
            <a:endParaRPr lang="zh-CN" alt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6221939-0E6A-4330-9F5A-825E3CFBD790}"/>
              </a:ext>
            </a:extLst>
          </p:cNvPr>
          <p:cNvSpPr txBox="1">
            <a:spLocks/>
          </p:cNvSpPr>
          <p:nvPr/>
        </p:nvSpPr>
        <p:spPr bwMode="auto">
          <a:xfrm>
            <a:off x="913522" y="1516244"/>
            <a:ext cx="9582630" cy="4332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800" kern="0" dirty="0"/>
              <a:t>SA5 capacity :</a:t>
            </a:r>
          </a:p>
          <a:p>
            <a:pPr lvl="1"/>
            <a:r>
              <a:rPr lang="en-US" sz="1600" kern="0" dirty="0"/>
              <a:t>Max </a:t>
            </a:r>
            <a:r>
              <a:rPr lang="en-US" altLang="en-US" sz="1600" kern="0" dirty="0"/>
              <a:t>TUs : 124 (OAM) / 80 (Charging)</a:t>
            </a:r>
          </a:p>
          <a:p>
            <a:pPr lvl="2"/>
            <a:r>
              <a:rPr lang="en-US" altLang="en-US" sz="1200" kern="0" dirty="0"/>
              <a:t>Additional buffer TUs: 61(OAM)/40(CH)</a:t>
            </a:r>
          </a:p>
          <a:p>
            <a:pPr lvl="1"/>
            <a:r>
              <a:rPr lang="en-US" altLang="en-US" sz="1600" kern="0" dirty="0"/>
              <a:t>Max number of SIs/WIs: 10~15 (OAM) / 6~10 (Charging)</a:t>
            </a:r>
          </a:p>
          <a:p>
            <a:pPr lvl="2"/>
            <a:r>
              <a:rPr lang="en-US" altLang="en-US" sz="1200" kern="0" dirty="0"/>
              <a:t>Note: one feature made up of SI+WI is counted as one item</a:t>
            </a:r>
          </a:p>
          <a:p>
            <a:pPr lvl="1"/>
            <a:r>
              <a:rPr lang="en-US" altLang="en-US" sz="1600" kern="0" dirty="0"/>
              <a:t>Max TUs per Feature: 12~8 TU</a:t>
            </a:r>
          </a:p>
          <a:p>
            <a:pPr lvl="1"/>
            <a:r>
              <a:rPr lang="en-US" altLang="zh-CN" sz="1600" kern="0" dirty="0"/>
              <a:t>Adopt 1:1 on TU allocation portion of 5GA part/6G part in Rel-20</a:t>
            </a:r>
            <a:endParaRPr lang="en-US" altLang="en-US" sz="1600" kern="0" dirty="0"/>
          </a:p>
          <a:p>
            <a:r>
              <a:rPr lang="en-US" altLang="en-US" sz="1800" kern="0" dirty="0"/>
              <a:t>Assumptions</a:t>
            </a:r>
          </a:p>
          <a:p>
            <a:pPr lvl="1"/>
            <a:r>
              <a:rPr lang="en-US" altLang="en-US" sz="1600" kern="0" dirty="0"/>
              <a:t>Start: Jun 2025, End: Mar 2027 (21 months)</a:t>
            </a:r>
          </a:p>
          <a:p>
            <a:pPr lvl="1"/>
            <a:r>
              <a:rPr lang="en-US" altLang="en-US" sz="1600" kern="0" dirty="0"/>
              <a:t>One track for OAM and One track for Charging</a:t>
            </a:r>
          </a:p>
          <a:p>
            <a:pPr lvl="1"/>
            <a:r>
              <a:rPr lang="en-US" altLang="en-US" sz="1600" kern="0" dirty="0"/>
              <a:t>Number of meetings: 10</a:t>
            </a:r>
          </a:p>
          <a:p>
            <a:pPr lvl="1"/>
            <a:r>
              <a:rPr lang="en-US" altLang="en-US" sz="1600" kern="0" dirty="0"/>
              <a:t>Expected total TUs per meeting (for all releases)(with Q5 included): 18.5 (OAM) / 12 (Charging)</a:t>
            </a:r>
          </a:p>
          <a:p>
            <a:pPr lvl="1"/>
            <a:r>
              <a:rPr lang="en-US" altLang="en-US" sz="1600" kern="0" dirty="0"/>
              <a:t>Total TUs (for all releases): 185 (OAM) / 120 (Charging)</a:t>
            </a:r>
          </a:p>
          <a:p>
            <a:pPr lvl="1"/>
            <a:r>
              <a:rPr lang="en-US" altLang="en-US" sz="1600" kern="0" dirty="0"/>
              <a:t>TUs for maintenance of past releases: 35 (OAM) / 20 (Charging)</a:t>
            </a:r>
          </a:p>
        </p:txBody>
      </p:sp>
    </p:spTree>
    <p:extLst>
      <p:ext uri="{BB962C8B-B14F-4D97-AF65-F5344CB8AC3E}">
        <p14:creationId xmlns:p14="http://schemas.microsoft.com/office/powerpoint/2010/main" val="20970381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6241E9AD-E088-46FE-8967-C8444FD8527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34026" y="2034143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15BC61B0-F5A3-4739-98C0-91BCC8379A3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13086" y="2034143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7C513D8-F3A5-45E7-85CE-68C79026A541}"/>
              </a:ext>
            </a:extLst>
          </p:cNvPr>
          <p:cNvCxnSpPr>
            <a:cxnSpLocks/>
          </p:cNvCxnSpPr>
          <p:nvPr/>
        </p:nvCxnSpPr>
        <p:spPr bwMode="auto">
          <a:xfrm>
            <a:off x="478607" y="1522025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114">
            <a:extLst>
              <a:ext uri="{FF2B5EF4-FFF2-40B4-BE49-F238E27FC236}">
                <a16:creationId xmlns:a16="http://schemas.microsoft.com/office/drawing/2014/main" id="{12E73695-C312-4100-A2F5-C04A6A9F928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872932" y="1900715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A61687BB-6BB5-40A9-B9BC-3AF2DDEFE1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27502" y="203414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2D459FFC-7AA0-428C-BCF0-BE5C9B06910F}"/>
              </a:ext>
            </a:extLst>
          </p:cNvPr>
          <p:cNvSpPr txBox="1"/>
          <p:nvPr/>
        </p:nvSpPr>
        <p:spPr>
          <a:xfrm>
            <a:off x="1376179" y="1399788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7CF62F1-6CEE-41DA-AF53-C00EF381E575}"/>
              </a:ext>
            </a:extLst>
          </p:cNvPr>
          <p:cNvGrpSpPr/>
          <p:nvPr/>
        </p:nvGrpSpPr>
        <p:grpSpPr>
          <a:xfrm>
            <a:off x="818260" y="1665112"/>
            <a:ext cx="400050" cy="354013"/>
            <a:chOff x="996003" y="755453"/>
            <a:chExt cx="400050" cy="354013"/>
          </a:xfrm>
        </p:grpSpPr>
        <p:sp>
          <p:nvSpPr>
            <p:cNvPr id="12" name="TextBox 86">
              <a:extLst>
                <a:ext uri="{FF2B5EF4-FFF2-40B4-BE49-F238E27FC236}">
                  <a16:creationId xmlns:a16="http://schemas.microsoft.com/office/drawing/2014/main" id="{5E123E03-1F41-4769-A8BB-5B7E5C7DAC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3" name="TextBox 59">
              <a:extLst>
                <a:ext uri="{FF2B5EF4-FFF2-40B4-BE49-F238E27FC236}">
                  <a16:creationId xmlns:a16="http://schemas.microsoft.com/office/drawing/2014/main" id="{0EBE6023-8586-4190-A6BA-E2B3745393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2657F9B-E980-45AF-BCA5-57BFCFAD139E}"/>
              </a:ext>
            </a:extLst>
          </p:cNvPr>
          <p:cNvGrpSpPr/>
          <p:nvPr/>
        </p:nvGrpSpPr>
        <p:grpSpPr>
          <a:xfrm>
            <a:off x="5672697" y="1665112"/>
            <a:ext cx="403225" cy="354013"/>
            <a:chOff x="6320478" y="755453"/>
            <a:chExt cx="403225" cy="354013"/>
          </a:xfrm>
        </p:grpSpPr>
        <p:sp>
          <p:nvSpPr>
            <p:cNvPr id="15" name="TextBox 86">
              <a:extLst>
                <a:ext uri="{FF2B5EF4-FFF2-40B4-BE49-F238E27FC236}">
                  <a16:creationId xmlns:a16="http://schemas.microsoft.com/office/drawing/2014/main" id="{FEF43183-DFFF-46BA-B5E2-C41045C872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6" name="TextBox 60">
              <a:extLst>
                <a:ext uri="{FF2B5EF4-FFF2-40B4-BE49-F238E27FC236}">
                  <a16:creationId xmlns:a16="http://schemas.microsoft.com/office/drawing/2014/main" id="{07EDB990-B48F-4719-AFDA-FB2579C653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29F73C8-E3A7-438F-838A-1574FD25C675}"/>
              </a:ext>
            </a:extLst>
          </p:cNvPr>
          <p:cNvGrpSpPr/>
          <p:nvPr/>
        </p:nvGrpSpPr>
        <p:grpSpPr>
          <a:xfrm>
            <a:off x="3234366" y="1665112"/>
            <a:ext cx="390525" cy="354013"/>
            <a:chOff x="3678878" y="755453"/>
            <a:chExt cx="390525" cy="354013"/>
          </a:xfrm>
        </p:grpSpPr>
        <p:sp>
          <p:nvSpPr>
            <p:cNvPr id="18" name="TextBox 86">
              <a:extLst>
                <a:ext uri="{FF2B5EF4-FFF2-40B4-BE49-F238E27FC236}">
                  <a16:creationId xmlns:a16="http://schemas.microsoft.com/office/drawing/2014/main" id="{22ABF2A0-9E5C-4571-81FA-A5608D5500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9" name="TextBox 61">
              <a:extLst>
                <a:ext uri="{FF2B5EF4-FFF2-40B4-BE49-F238E27FC236}">
                  <a16:creationId xmlns:a16="http://schemas.microsoft.com/office/drawing/2014/main" id="{6E79C4A4-7CE2-48C8-AD46-40894F5F95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952F7E9-3A96-4203-9EED-B26E375B21A0}"/>
              </a:ext>
            </a:extLst>
          </p:cNvPr>
          <p:cNvGrpSpPr/>
          <p:nvPr/>
        </p:nvGrpSpPr>
        <p:grpSpPr>
          <a:xfrm>
            <a:off x="1423874" y="1665112"/>
            <a:ext cx="396875" cy="354013"/>
            <a:chOff x="1684978" y="755453"/>
            <a:chExt cx="396875" cy="354013"/>
          </a:xfrm>
        </p:grpSpPr>
        <p:sp>
          <p:nvSpPr>
            <p:cNvPr id="21" name="TextBox 86">
              <a:extLst>
                <a:ext uri="{FF2B5EF4-FFF2-40B4-BE49-F238E27FC236}">
                  <a16:creationId xmlns:a16="http://schemas.microsoft.com/office/drawing/2014/main" id="{51A21B24-95D2-4F2A-BF6F-08941ECB22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2" name="TextBox 62">
              <a:extLst>
                <a:ext uri="{FF2B5EF4-FFF2-40B4-BE49-F238E27FC236}">
                  <a16:creationId xmlns:a16="http://schemas.microsoft.com/office/drawing/2014/main" id="{9EA0A417-AA2E-4CE5-802B-6A7A722609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17C613B-9313-4326-9014-C3ECB7B2F825}"/>
              </a:ext>
            </a:extLst>
          </p:cNvPr>
          <p:cNvGrpSpPr/>
          <p:nvPr/>
        </p:nvGrpSpPr>
        <p:grpSpPr>
          <a:xfrm>
            <a:off x="3830455" y="1665112"/>
            <a:ext cx="422275" cy="354013"/>
            <a:chOff x="4367853" y="755453"/>
            <a:chExt cx="422275" cy="354013"/>
          </a:xfrm>
        </p:grpSpPr>
        <p:sp>
          <p:nvSpPr>
            <p:cNvPr id="24" name="TextBox 86">
              <a:extLst>
                <a:ext uri="{FF2B5EF4-FFF2-40B4-BE49-F238E27FC236}">
                  <a16:creationId xmlns:a16="http://schemas.microsoft.com/office/drawing/2014/main" id="{4657CC24-93EC-4106-A571-564135F9CB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5" name="TextBox 63">
              <a:extLst>
                <a:ext uri="{FF2B5EF4-FFF2-40B4-BE49-F238E27FC236}">
                  <a16:creationId xmlns:a16="http://schemas.microsoft.com/office/drawing/2014/main" id="{4077E5C5-CBDE-4421-819B-B97FF5C9B4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5B66657-4F59-488D-A4BE-8B1B9EFBEAD9}"/>
              </a:ext>
            </a:extLst>
          </p:cNvPr>
          <p:cNvGrpSpPr/>
          <p:nvPr/>
        </p:nvGrpSpPr>
        <p:grpSpPr>
          <a:xfrm>
            <a:off x="6281486" y="1665112"/>
            <a:ext cx="407988" cy="354013"/>
            <a:chOff x="6884040" y="755453"/>
            <a:chExt cx="407988" cy="354013"/>
          </a:xfrm>
        </p:grpSpPr>
        <p:sp>
          <p:nvSpPr>
            <p:cNvPr id="27" name="TextBox 86">
              <a:extLst>
                <a:ext uri="{FF2B5EF4-FFF2-40B4-BE49-F238E27FC236}">
                  <a16:creationId xmlns:a16="http://schemas.microsoft.com/office/drawing/2014/main" id="{2D6E7A9E-7B2C-46E6-8E88-753AFC41A4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8" name="TextBox 64">
              <a:extLst>
                <a:ext uri="{FF2B5EF4-FFF2-40B4-BE49-F238E27FC236}">
                  <a16:creationId xmlns:a16="http://schemas.microsoft.com/office/drawing/2014/main" id="{7F66E287-F844-48A0-859E-4C107DC77B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8808A7B-8082-4F69-BF99-AB86AA0964DD}"/>
              </a:ext>
            </a:extLst>
          </p:cNvPr>
          <p:cNvGrpSpPr/>
          <p:nvPr/>
        </p:nvGrpSpPr>
        <p:grpSpPr>
          <a:xfrm>
            <a:off x="2026313" y="1665112"/>
            <a:ext cx="390525" cy="354013"/>
            <a:chOff x="2464440" y="755453"/>
            <a:chExt cx="390525" cy="354013"/>
          </a:xfrm>
        </p:grpSpPr>
        <p:sp>
          <p:nvSpPr>
            <p:cNvPr id="30" name="TextBox 86">
              <a:extLst>
                <a:ext uri="{FF2B5EF4-FFF2-40B4-BE49-F238E27FC236}">
                  <a16:creationId xmlns:a16="http://schemas.microsoft.com/office/drawing/2014/main" id="{26BEDFC5-06CB-4020-9613-75F734B143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1" name="TextBox 65">
              <a:extLst>
                <a:ext uri="{FF2B5EF4-FFF2-40B4-BE49-F238E27FC236}">
                  <a16:creationId xmlns:a16="http://schemas.microsoft.com/office/drawing/2014/main" id="{FC2355C3-9012-4846-828D-12B2F39072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D07356E-B08C-40DA-A81A-4A143CD7B9FD}"/>
              </a:ext>
            </a:extLst>
          </p:cNvPr>
          <p:cNvGrpSpPr/>
          <p:nvPr/>
        </p:nvGrpSpPr>
        <p:grpSpPr>
          <a:xfrm>
            <a:off x="4458294" y="1665112"/>
            <a:ext cx="406400" cy="354013"/>
            <a:chOff x="5098103" y="755453"/>
            <a:chExt cx="406400" cy="354013"/>
          </a:xfrm>
        </p:grpSpPr>
        <p:sp>
          <p:nvSpPr>
            <p:cNvPr id="33" name="TextBox 86">
              <a:extLst>
                <a:ext uri="{FF2B5EF4-FFF2-40B4-BE49-F238E27FC236}">
                  <a16:creationId xmlns:a16="http://schemas.microsoft.com/office/drawing/2014/main" id="{BE697C35-EE53-4126-AAB9-9B09A0CF9DD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4" name="TextBox 66">
              <a:extLst>
                <a:ext uri="{FF2B5EF4-FFF2-40B4-BE49-F238E27FC236}">
                  <a16:creationId xmlns:a16="http://schemas.microsoft.com/office/drawing/2014/main" id="{B8798F51-3CF2-443C-80D2-27B6C14B17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435BE102-DF1A-4526-B627-D072247EA214}"/>
              </a:ext>
            </a:extLst>
          </p:cNvPr>
          <p:cNvGrpSpPr/>
          <p:nvPr/>
        </p:nvGrpSpPr>
        <p:grpSpPr>
          <a:xfrm>
            <a:off x="222171" y="1665112"/>
            <a:ext cx="390525" cy="354013"/>
            <a:chOff x="314965" y="755453"/>
            <a:chExt cx="390525" cy="354013"/>
          </a:xfrm>
        </p:grpSpPr>
        <p:sp>
          <p:nvSpPr>
            <p:cNvPr id="36" name="TextBox 86">
              <a:extLst>
                <a:ext uri="{FF2B5EF4-FFF2-40B4-BE49-F238E27FC236}">
                  <a16:creationId xmlns:a16="http://schemas.microsoft.com/office/drawing/2014/main" id="{D4CCE4D3-5AB2-4406-BB23-06769E833CF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37" name="TextBox 69">
              <a:extLst>
                <a:ext uri="{FF2B5EF4-FFF2-40B4-BE49-F238E27FC236}">
                  <a16:creationId xmlns:a16="http://schemas.microsoft.com/office/drawing/2014/main" id="{AC6CFE60-DC5E-4B8F-97AA-AB84D9DD30B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6FA510D6-0896-4B6F-B6DA-828F945C9B55}"/>
              </a:ext>
            </a:extLst>
          </p:cNvPr>
          <p:cNvGrpSpPr/>
          <p:nvPr/>
        </p:nvGrpSpPr>
        <p:grpSpPr>
          <a:xfrm>
            <a:off x="2622402" y="1665112"/>
            <a:ext cx="406400" cy="354013"/>
            <a:chOff x="2991490" y="755453"/>
            <a:chExt cx="406400" cy="354013"/>
          </a:xfrm>
        </p:grpSpPr>
        <p:sp>
          <p:nvSpPr>
            <p:cNvPr id="39" name="TextBox 86">
              <a:extLst>
                <a:ext uri="{FF2B5EF4-FFF2-40B4-BE49-F238E27FC236}">
                  <a16:creationId xmlns:a16="http://schemas.microsoft.com/office/drawing/2014/main" id="{694B4AB2-F47E-4726-B571-2D4FAC330C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0" name="TextBox 70">
              <a:extLst>
                <a:ext uri="{FF2B5EF4-FFF2-40B4-BE49-F238E27FC236}">
                  <a16:creationId xmlns:a16="http://schemas.microsoft.com/office/drawing/2014/main" id="{87FA3966-65DD-4998-BB72-83DCF9B1903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7F5CFBA7-F95F-450F-BC7D-54CBA13053A3}"/>
              </a:ext>
            </a:extLst>
          </p:cNvPr>
          <p:cNvGrpSpPr/>
          <p:nvPr/>
        </p:nvGrpSpPr>
        <p:grpSpPr>
          <a:xfrm>
            <a:off x="5070258" y="1665112"/>
            <a:ext cx="396875" cy="354013"/>
            <a:chOff x="5758503" y="755453"/>
            <a:chExt cx="396875" cy="354013"/>
          </a:xfrm>
        </p:grpSpPr>
        <p:sp>
          <p:nvSpPr>
            <p:cNvPr id="42" name="TextBox 86">
              <a:extLst>
                <a:ext uri="{FF2B5EF4-FFF2-40B4-BE49-F238E27FC236}">
                  <a16:creationId xmlns:a16="http://schemas.microsoft.com/office/drawing/2014/main" id="{8CAF7C46-20CA-49EB-8D8D-2CCC521A83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3" name="TextBox 71">
              <a:extLst>
                <a:ext uri="{FF2B5EF4-FFF2-40B4-BE49-F238E27FC236}">
                  <a16:creationId xmlns:a16="http://schemas.microsoft.com/office/drawing/2014/main" id="{ED8A2D1D-7B69-4F6A-AE5D-D2C57E94FD2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44" name="Rectangle 12">
            <a:extLst>
              <a:ext uri="{FF2B5EF4-FFF2-40B4-BE49-F238E27FC236}">
                <a16:creationId xmlns:a16="http://schemas.microsoft.com/office/drawing/2014/main" id="{3F79154D-57B6-4ADE-B0AF-9DBAC850CA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7849" y="5960271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5" name="TextBox 67">
            <a:extLst>
              <a:ext uri="{FF2B5EF4-FFF2-40B4-BE49-F238E27FC236}">
                <a16:creationId xmlns:a16="http://schemas.microsoft.com/office/drawing/2014/main" id="{C7A40826-3DFD-43F8-B26E-6A9E7EEF8A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2692" y="1563300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46" name="Chevron 60">
            <a:extLst>
              <a:ext uri="{FF2B5EF4-FFF2-40B4-BE49-F238E27FC236}">
                <a16:creationId xmlns:a16="http://schemas.microsoft.com/office/drawing/2014/main" id="{99BF1C21-D9F5-45C3-A356-F4F7FC0C0FB3}"/>
              </a:ext>
            </a:extLst>
          </p:cNvPr>
          <p:cNvSpPr/>
          <p:nvPr/>
        </p:nvSpPr>
        <p:spPr bwMode="auto">
          <a:xfrm>
            <a:off x="117184" y="2589161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47" name="Chevron 60">
            <a:extLst>
              <a:ext uri="{FF2B5EF4-FFF2-40B4-BE49-F238E27FC236}">
                <a16:creationId xmlns:a16="http://schemas.microsoft.com/office/drawing/2014/main" id="{A580F528-9245-48C9-8B62-95C58CB7E2E4}"/>
              </a:ext>
            </a:extLst>
          </p:cNvPr>
          <p:cNvSpPr/>
          <p:nvPr/>
        </p:nvSpPr>
        <p:spPr bwMode="auto">
          <a:xfrm>
            <a:off x="3314198" y="2584762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48" name="Chevron 60">
            <a:extLst>
              <a:ext uri="{FF2B5EF4-FFF2-40B4-BE49-F238E27FC236}">
                <a16:creationId xmlns:a16="http://schemas.microsoft.com/office/drawing/2014/main" id="{136DBE6D-D387-445C-9ABB-5E637374AD8D}"/>
              </a:ext>
            </a:extLst>
          </p:cNvPr>
          <p:cNvSpPr/>
          <p:nvPr/>
        </p:nvSpPr>
        <p:spPr bwMode="auto">
          <a:xfrm>
            <a:off x="1586999" y="2588360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49" name="Chevron 60">
            <a:extLst>
              <a:ext uri="{FF2B5EF4-FFF2-40B4-BE49-F238E27FC236}">
                <a16:creationId xmlns:a16="http://schemas.microsoft.com/office/drawing/2014/main" id="{B2B8B1DF-C5ED-4BF4-8CCE-436A7D817272}"/>
              </a:ext>
            </a:extLst>
          </p:cNvPr>
          <p:cNvSpPr/>
          <p:nvPr/>
        </p:nvSpPr>
        <p:spPr bwMode="auto">
          <a:xfrm>
            <a:off x="6336218" y="3058896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50" name="Chevron 60">
            <a:extLst>
              <a:ext uri="{FF2B5EF4-FFF2-40B4-BE49-F238E27FC236}">
                <a16:creationId xmlns:a16="http://schemas.microsoft.com/office/drawing/2014/main" id="{2C15AD84-4531-4E81-A73B-EC837EC419B3}"/>
              </a:ext>
            </a:extLst>
          </p:cNvPr>
          <p:cNvSpPr/>
          <p:nvPr/>
        </p:nvSpPr>
        <p:spPr bwMode="auto">
          <a:xfrm>
            <a:off x="4005074" y="3060663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51" name="Chevron 60">
            <a:extLst>
              <a:ext uri="{FF2B5EF4-FFF2-40B4-BE49-F238E27FC236}">
                <a16:creationId xmlns:a16="http://schemas.microsoft.com/office/drawing/2014/main" id="{63B03B34-E697-48A1-8983-113263626E2E}"/>
              </a:ext>
            </a:extLst>
          </p:cNvPr>
          <p:cNvSpPr/>
          <p:nvPr/>
        </p:nvSpPr>
        <p:spPr bwMode="auto">
          <a:xfrm>
            <a:off x="5892238" y="4730972"/>
            <a:ext cx="239358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BA4346A1-EC5F-4725-A908-7EBFF95E6ACF}"/>
              </a:ext>
            </a:extLst>
          </p:cNvPr>
          <p:cNvGrpSpPr/>
          <p:nvPr/>
        </p:nvGrpSpPr>
        <p:grpSpPr>
          <a:xfrm>
            <a:off x="6895038" y="1654952"/>
            <a:ext cx="390850" cy="354013"/>
            <a:chOff x="7359013" y="745293"/>
            <a:chExt cx="390850" cy="354013"/>
          </a:xfrm>
        </p:grpSpPr>
        <p:sp>
          <p:nvSpPr>
            <p:cNvPr id="53" name="TextBox 86">
              <a:extLst>
                <a:ext uri="{FF2B5EF4-FFF2-40B4-BE49-F238E27FC236}">
                  <a16:creationId xmlns:a16="http://schemas.microsoft.com/office/drawing/2014/main" id="{7C44C322-277B-405F-8E41-34C0FABE00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54" name="TextBox 66">
              <a:extLst>
                <a:ext uri="{FF2B5EF4-FFF2-40B4-BE49-F238E27FC236}">
                  <a16:creationId xmlns:a16="http://schemas.microsoft.com/office/drawing/2014/main" id="{6D9B5105-23AC-41DD-B4FF-B563ADE955F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900C95F3-7B77-41F8-B013-7FEE2FA5FA8A}"/>
              </a:ext>
            </a:extLst>
          </p:cNvPr>
          <p:cNvGrpSpPr/>
          <p:nvPr/>
        </p:nvGrpSpPr>
        <p:grpSpPr>
          <a:xfrm>
            <a:off x="7491452" y="1654952"/>
            <a:ext cx="384175" cy="354013"/>
            <a:chOff x="8016563" y="745293"/>
            <a:chExt cx="384175" cy="354013"/>
          </a:xfrm>
        </p:grpSpPr>
        <p:sp>
          <p:nvSpPr>
            <p:cNvPr id="56" name="TextBox 86">
              <a:extLst>
                <a:ext uri="{FF2B5EF4-FFF2-40B4-BE49-F238E27FC236}">
                  <a16:creationId xmlns:a16="http://schemas.microsoft.com/office/drawing/2014/main" id="{A60B5130-CCA7-4D65-9345-D4A54F96B1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57" name="TextBox 71">
              <a:extLst>
                <a:ext uri="{FF2B5EF4-FFF2-40B4-BE49-F238E27FC236}">
                  <a16:creationId xmlns:a16="http://schemas.microsoft.com/office/drawing/2014/main" id="{6BBE05C3-7C7E-4CB1-B6AA-297CB0CEC7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58" name="TextBox 86">
            <a:extLst>
              <a:ext uri="{FF2B5EF4-FFF2-40B4-BE49-F238E27FC236}">
                <a16:creationId xmlns:a16="http://schemas.microsoft.com/office/drawing/2014/main" id="{A9AC9F82-96C1-442D-B478-C5B8DC3E63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81191" y="1668499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59" name="TextBox 60">
            <a:extLst>
              <a:ext uri="{FF2B5EF4-FFF2-40B4-BE49-F238E27FC236}">
                <a16:creationId xmlns:a16="http://schemas.microsoft.com/office/drawing/2014/main" id="{666B0836-6085-4BF7-BA6C-F5E5F50A29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16441" y="1822487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60" name="TextBox 60">
            <a:extLst>
              <a:ext uri="{FF2B5EF4-FFF2-40B4-BE49-F238E27FC236}">
                <a16:creationId xmlns:a16="http://schemas.microsoft.com/office/drawing/2014/main" id="{5B25D04F-378D-431B-B70D-E66F39ED7A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06602" y="1805553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61" name="Chevron 60">
            <a:extLst>
              <a:ext uri="{FF2B5EF4-FFF2-40B4-BE49-F238E27FC236}">
                <a16:creationId xmlns:a16="http://schemas.microsoft.com/office/drawing/2014/main" id="{1EAAC186-0DBB-467D-AAAE-FB906A42F189}"/>
              </a:ext>
            </a:extLst>
          </p:cNvPr>
          <p:cNvSpPr/>
          <p:nvPr/>
        </p:nvSpPr>
        <p:spPr bwMode="auto">
          <a:xfrm>
            <a:off x="4093464" y="3926893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62" name="Chevron 60">
            <a:extLst>
              <a:ext uri="{FF2B5EF4-FFF2-40B4-BE49-F238E27FC236}">
                <a16:creationId xmlns:a16="http://schemas.microsoft.com/office/drawing/2014/main" id="{055E0D7A-7A1F-4778-96C4-127559839F87}"/>
              </a:ext>
            </a:extLst>
          </p:cNvPr>
          <p:cNvSpPr/>
          <p:nvPr/>
        </p:nvSpPr>
        <p:spPr bwMode="auto">
          <a:xfrm>
            <a:off x="4651248" y="4337048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63" name="TextBox 86">
            <a:extLst>
              <a:ext uri="{FF2B5EF4-FFF2-40B4-BE49-F238E27FC236}">
                <a16:creationId xmlns:a16="http://schemas.microsoft.com/office/drawing/2014/main" id="{0BFEE86E-65AB-4ECC-A80D-21D7CE5138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58708" y="1665112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64" name="Straight Connector 114">
            <a:extLst>
              <a:ext uri="{FF2B5EF4-FFF2-40B4-BE49-F238E27FC236}">
                <a16:creationId xmlns:a16="http://schemas.microsoft.com/office/drawing/2014/main" id="{9F85F304-46CF-414C-95F8-C40FBE9A9E6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228791" y="203414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5" name="Straight Connector 114">
            <a:extLst>
              <a:ext uri="{FF2B5EF4-FFF2-40B4-BE49-F238E27FC236}">
                <a16:creationId xmlns:a16="http://schemas.microsoft.com/office/drawing/2014/main" id="{4A983308-00BD-43A1-87FA-5C0FF4E61F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39261" y="203414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6" name="Straight Connector 114">
            <a:extLst>
              <a:ext uri="{FF2B5EF4-FFF2-40B4-BE49-F238E27FC236}">
                <a16:creationId xmlns:a16="http://schemas.microsoft.com/office/drawing/2014/main" id="{AF4D584E-A636-4558-8F27-54392A311B0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44496" y="203414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7" name="Straight Connector 114">
            <a:extLst>
              <a:ext uri="{FF2B5EF4-FFF2-40B4-BE49-F238E27FC236}">
                <a16:creationId xmlns:a16="http://schemas.microsoft.com/office/drawing/2014/main" id="{56F64C9A-E060-4BF6-97CF-A6721518933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49731" y="203414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8" name="Straight Connector 114">
            <a:extLst>
              <a:ext uri="{FF2B5EF4-FFF2-40B4-BE49-F238E27FC236}">
                <a16:creationId xmlns:a16="http://schemas.microsoft.com/office/drawing/2014/main" id="{B1F235C0-2880-4C88-8FE7-AA36BB48C39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60201" y="203414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9" name="Straight Connector 114">
            <a:extLst>
              <a:ext uri="{FF2B5EF4-FFF2-40B4-BE49-F238E27FC236}">
                <a16:creationId xmlns:a16="http://schemas.microsoft.com/office/drawing/2014/main" id="{A387DC20-F18F-46CB-9DE8-59D9986740C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65436" y="203414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0" name="Straight Connector 114">
            <a:extLst>
              <a:ext uri="{FF2B5EF4-FFF2-40B4-BE49-F238E27FC236}">
                <a16:creationId xmlns:a16="http://schemas.microsoft.com/office/drawing/2014/main" id="{30CEEFA0-7BFC-444B-BA6B-DF62EAE20E8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70671" y="203414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1" name="Straight Connector 114">
            <a:extLst>
              <a:ext uri="{FF2B5EF4-FFF2-40B4-BE49-F238E27FC236}">
                <a16:creationId xmlns:a16="http://schemas.microsoft.com/office/drawing/2014/main" id="{317F95A4-0450-4A10-8608-0C6764A4963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81141" y="203414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2" name="Straight Connector 114">
            <a:extLst>
              <a:ext uri="{FF2B5EF4-FFF2-40B4-BE49-F238E27FC236}">
                <a16:creationId xmlns:a16="http://schemas.microsoft.com/office/drawing/2014/main" id="{C6D25013-1476-42DA-A837-D4E184AD5D8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86381" y="203414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3" name="Straight Connector 114">
            <a:extLst>
              <a:ext uri="{FF2B5EF4-FFF2-40B4-BE49-F238E27FC236}">
                <a16:creationId xmlns:a16="http://schemas.microsoft.com/office/drawing/2014/main" id="{6B8125C8-95ED-4AAB-B006-93753424AAA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54966" y="2034143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74" name="Straight Connector 114">
            <a:extLst>
              <a:ext uri="{FF2B5EF4-FFF2-40B4-BE49-F238E27FC236}">
                <a16:creationId xmlns:a16="http://schemas.microsoft.com/office/drawing/2014/main" id="{7989FB1A-6B64-4934-B16A-D4751B68EC3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75906" y="2034143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75" name="Chevron 60">
            <a:extLst>
              <a:ext uri="{FF2B5EF4-FFF2-40B4-BE49-F238E27FC236}">
                <a16:creationId xmlns:a16="http://schemas.microsoft.com/office/drawing/2014/main" id="{74C2E4E2-D9E9-4340-B7E3-CBA0B6D6A001}"/>
              </a:ext>
            </a:extLst>
          </p:cNvPr>
          <p:cNvSpPr/>
          <p:nvPr/>
        </p:nvSpPr>
        <p:spPr bwMode="auto">
          <a:xfrm>
            <a:off x="5149770" y="3584305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76" name="Chevron 60">
            <a:extLst>
              <a:ext uri="{FF2B5EF4-FFF2-40B4-BE49-F238E27FC236}">
                <a16:creationId xmlns:a16="http://schemas.microsoft.com/office/drawing/2014/main" id="{22016FBA-6236-4BD7-9B58-E736EF5E7079}"/>
              </a:ext>
            </a:extLst>
          </p:cNvPr>
          <p:cNvSpPr/>
          <p:nvPr/>
        </p:nvSpPr>
        <p:spPr bwMode="auto">
          <a:xfrm>
            <a:off x="8197765" y="4323845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77" name="Chevron 60">
            <a:extLst>
              <a:ext uri="{FF2B5EF4-FFF2-40B4-BE49-F238E27FC236}">
                <a16:creationId xmlns:a16="http://schemas.microsoft.com/office/drawing/2014/main" id="{2A45B397-7EC5-4043-9C10-45610F9AA3FF}"/>
              </a:ext>
            </a:extLst>
          </p:cNvPr>
          <p:cNvSpPr/>
          <p:nvPr/>
        </p:nvSpPr>
        <p:spPr bwMode="auto">
          <a:xfrm>
            <a:off x="4062650" y="3584184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39551A75-959B-46B5-BDBB-50CF9726C78A}"/>
              </a:ext>
            </a:extLst>
          </p:cNvPr>
          <p:cNvCxnSpPr>
            <a:cxnSpLocks/>
          </p:cNvCxnSpPr>
          <p:nvPr/>
        </p:nvCxnSpPr>
        <p:spPr bwMode="auto">
          <a:xfrm>
            <a:off x="2845880" y="151864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79" name="TextBox 78">
            <a:extLst>
              <a:ext uri="{FF2B5EF4-FFF2-40B4-BE49-F238E27FC236}">
                <a16:creationId xmlns:a16="http://schemas.microsoft.com/office/drawing/2014/main" id="{812F1EE7-CEAE-43EA-80CA-F7B3BBD9A31F}"/>
              </a:ext>
            </a:extLst>
          </p:cNvPr>
          <p:cNvSpPr txBox="1"/>
          <p:nvPr/>
        </p:nvSpPr>
        <p:spPr>
          <a:xfrm>
            <a:off x="3743452" y="1396403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41E0298F-B6C2-45F1-8BAC-B44756B6D2E7}"/>
              </a:ext>
            </a:extLst>
          </p:cNvPr>
          <p:cNvCxnSpPr>
            <a:cxnSpLocks/>
          </p:cNvCxnSpPr>
          <p:nvPr/>
        </p:nvCxnSpPr>
        <p:spPr bwMode="auto">
          <a:xfrm>
            <a:off x="5247023" y="1522032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81" name="TextBox 80">
            <a:extLst>
              <a:ext uri="{FF2B5EF4-FFF2-40B4-BE49-F238E27FC236}">
                <a16:creationId xmlns:a16="http://schemas.microsoft.com/office/drawing/2014/main" id="{CA9165DD-29E0-4972-9A92-C3B444DD1C37}"/>
              </a:ext>
            </a:extLst>
          </p:cNvPr>
          <p:cNvSpPr txBox="1"/>
          <p:nvPr/>
        </p:nvSpPr>
        <p:spPr>
          <a:xfrm>
            <a:off x="6144595" y="1399795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228E755D-E23F-4D1C-A322-6E6C214B0261}"/>
              </a:ext>
            </a:extLst>
          </p:cNvPr>
          <p:cNvCxnSpPr>
            <a:cxnSpLocks/>
          </p:cNvCxnSpPr>
          <p:nvPr/>
        </p:nvCxnSpPr>
        <p:spPr bwMode="auto">
          <a:xfrm>
            <a:off x="7641392" y="1511876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83" name="TextBox 82">
            <a:extLst>
              <a:ext uri="{FF2B5EF4-FFF2-40B4-BE49-F238E27FC236}">
                <a16:creationId xmlns:a16="http://schemas.microsoft.com/office/drawing/2014/main" id="{F4A4A53E-F6E5-45A5-81A4-289640F61242}"/>
              </a:ext>
            </a:extLst>
          </p:cNvPr>
          <p:cNvSpPr txBox="1"/>
          <p:nvPr/>
        </p:nvSpPr>
        <p:spPr>
          <a:xfrm>
            <a:off x="8207071" y="1403186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84" name="Chevron 58">
            <a:extLst>
              <a:ext uri="{FF2B5EF4-FFF2-40B4-BE49-F238E27FC236}">
                <a16:creationId xmlns:a16="http://schemas.microsoft.com/office/drawing/2014/main" id="{27C816A5-5EF0-4F93-8591-6C64768342C7}"/>
              </a:ext>
            </a:extLst>
          </p:cNvPr>
          <p:cNvSpPr/>
          <p:nvPr/>
        </p:nvSpPr>
        <p:spPr bwMode="auto">
          <a:xfrm>
            <a:off x="8069073" y="4717990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85" name="Thought Bubble: Cloud 84">
            <a:extLst>
              <a:ext uri="{FF2B5EF4-FFF2-40B4-BE49-F238E27FC236}">
                <a16:creationId xmlns:a16="http://schemas.microsoft.com/office/drawing/2014/main" id="{A72F3753-A566-494B-840B-4669077447A1}"/>
              </a:ext>
            </a:extLst>
          </p:cNvPr>
          <p:cNvSpPr/>
          <p:nvPr/>
        </p:nvSpPr>
        <p:spPr bwMode="auto">
          <a:xfrm>
            <a:off x="4902395" y="474673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60C0FD82-B3B4-4CFF-9BF6-223572356FC0}"/>
              </a:ext>
            </a:extLst>
          </p:cNvPr>
          <p:cNvSpPr txBox="1"/>
          <p:nvPr/>
        </p:nvSpPr>
        <p:spPr>
          <a:xfrm>
            <a:off x="4794022" y="4738776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SID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87" name="Title 1">
            <a:extLst>
              <a:ext uri="{FF2B5EF4-FFF2-40B4-BE49-F238E27FC236}">
                <a16:creationId xmlns:a16="http://schemas.microsoft.com/office/drawing/2014/main" id="{CE5D6C39-5DAC-4A65-85E2-160ADC37133B}"/>
              </a:ext>
            </a:extLst>
          </p:cNvPr>
          <p:cNvSpPr txBox="1">
            <a:spLocks/>
          </p:cNvSpPr>
          <p:nvPr/>
        </p:nvSpPr>
        <p:spPr bwMode="auto">
          <a:xfrm>
            <a:off x="898268" y="957072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5GA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88" name="TextBox 1">
            <a:extLst>
              <a:ext uri="{FF2B5EF4-FFF2-40B4-BE49-F238E27FC236}">
                <a16:creationId xmlns:a16="http://schemas.microsoft.com/office/drawing/2014/main" id="{B40BECAB-4784-4ACA-96BF-6F8F89173B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2824" y="1044090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89" name="TextBox 1">
            <a:extLst>
              <a:ext uri="{FF2B5EF4-FFF2-40B4-BE49-F238E27FC236}">
                <a16:creationId xmlns:a16="http://schemas.microsoft.com/office/drawing/2014/main" id="{15364393-BE56-423A-B7E1-2EDA8C0FB8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6729" y="3745695"/>
            <a:ext cx="1164115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Workshops </a:t>
            </a:r>
          </a:p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5GA RAN &amp; SA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90" name="Straight Connector 114">
            <a:extLst>
              <a:ext uri="{FF2B5EF4-FFF2-40B4-BE49-F238E27FC236}">
                <a16:creationId xmlns:a16="http://schemas.microsoft.com/office/drawing/2014/main" id="{0D21200D-FD82-4676-A5FE-F1B7B45764F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75164" y="190206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1" name="Chevron 60">
            <a:extLst>
              <a:ext uri="{FF2B5EF4-FFF2-40B4-BE49-F238E27FC236}">
                <a16:creationId xmlns:a16="http://schemas.microsoft.com/office/drawing/2014/main" id="{BF7C477C-0A29-43E7-A341-C96170C14BE5}"/>
              </a:ext>
            </a:extLst>
          </p:cNvPr>
          <p:cNvSpPr/>
          <p:nvPr/>
        </p:nvSpPr>
        <p:spPr bwMode="auto">
          <a:xfrm>
            <a:off x="3152574" y="3581233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2" name="Chevron 60">
            <a:extLst>
              <a:ext uri="{FF2B5EF4-FFF2-40B4-BE49-F238E27FC236}">
                <a16:creationId xmlns:a16="http://schemas.microsoft.com/office/drawing/2014/main" id="{D02B628C-C0CA-4267-A6EA-4206C1345CBE}"/>
              </a:ext>
            </a:extLst>
          </p:cNvPr>
          <p:cNvSpPr/>
          <p:nvPr/>
        </p:nvSpPr>
        <p:spPr bwMode="auto">
          <a:xfrm>
            <a:off x="3173356" y="3075542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3" name="Diamond 92">
            <a:extLst>
              <a:ext uri="{FF2B5EF4-FFF2-40B4-BE49-F238E27FC236}">
                <a16:creationId xmlns:a16="http://schemas.microsoft.com/office/drawing/2014/main" id="{AFD35500-438D-4C2F-8C42-1129606C76C1}"/>
              </a:ext>
            </a:extLst>
          </p:cNvPr>
          <p:cNvSpPr/>
          <p:nvPr/>
        </p:nvSpPr>
        <p:spPr bwMode="auto">
          <a:xfrm>
            <a:off x="2611305" y="3268010"/>
            <a:ext cx="407324" cy="440574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4" name="Title 1">
            <a:extLst>
              <a:ext uri="{FF2B5EF4-FFF2-40B4-BE49-F238E27FC236}">
                <a16:creationId xmlns:a16="http://schemas.microsoft.com/office/drawing/2014/main" id="{FBF118E9-91C1-408B-930A-9687900F40D4}"/>
              </a:ext>
            </a:extLst>
          </p:cNvPr>
          <p:cNvSpPr txBox="1">
            <a:spLocks/>
          </p:cNvSpPr>
          <p:nvPr/>
        </p:nvSpPr>
        <p:spPr bwMode="auto">
          <a:xfrm>
            <a:off x="1151810" y="218941"/>
            <a:ext cx="7142018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sz="3600" dirty="0"/>
              <a:t>Release 20 5GA timeline with SA5</a:t>
            </a:r>
            <a:endParaRPr lang="en-US" sz="3600" dirty="0"/>
          </a:p>
        </p:txBody>
      </p:sp>
      <p:sp>
        <p:nvSpPr>
          <p:cNvPr id="95" name="Chevron 60">
            <a:extLst>
              <a:ext uri="{FF2B5EF4-FFF2-40B4-BE49-F238E27FC236}">
                <a16:creationId xmlns:a16="http://schemas.microsoft.com/office/drawing/2014/main" id="{E57E8426-8C7F-4392-9282-BC3F88836DE8}"/>
              </a:ext>
            </a:extLst>
          </p:cNvPr>
          <p:cNvSpPr/>
          <p:nvPr/>
        </p:nvSpPr>
        <p:spPr bwMode="auto">
          <a:xfrm>
            <a:off x="4058084" y="5073086"/>
            <a:ext cx="3663006" cy="34335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fr-FR" sz="900" dirty="0">
                <a:latin typeface="+mn-lt"/>
                <a:ea typeface="ＭＳ Ｐゴシック" charset="-128"/>
              </a:rPr>
              <a:t>SA5 (5GA OAM/CH Prime) management St.+</a:t>
            </a:r>
            <a:r>
              <a:rPr lang="fr-FR" sz="900" dirty="0" err="1">
                <a:latin typeface="+mn-lt"/>
                <a:ea typeface="ＭＳ Ｐゴシック" charset="-128"/>
              </a:rPr>
              <a:t>Norm</a:t>
            </a:r>
            <a:r>
              <a:rPr lang="fr-FR" sz="900" dirty="0">
                <a:latin typeface="+mn-lt"/>
                <a:ea typeface="ＭＳ Ｐゴシック" charset="-128"/>
              </a:rPr>
              <a:t> Stage1/2/3</a:t>
            </a:r>
          </a:p>
        </p:txBody>
      </p:sp>
      <p:sp>
        <p:nvSpPr>
          <p:cNvPr id="96" name="Chevron 60">
            <a:extLst>
              <a:ext uri="{FF2B5EF4-FFF2-40B4-BE49-F238E27FC236}">
                <a16:creationId xmlns:a16="http://schemas.microsoft.com/office/drawing/2014/main" id="{B9795EBC-7B09-4D9D-B11A-4875A6C8323E}"/>
              </a:ext>
            </a:extLst>
          </p:cNvPr>
          <p:cNvSpPr/>
          <p:nvPr/>
        </p:nvSpPr>
        <p:spPr bwMode="auto">
          <a:xfrm>
            <a:off x="3276200" y="5096140"/>
            <a:ext cx="809818" cy="30709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OAM/CH Prime </a:t>
            </a:r>
          </a:p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A3188EAE-2A01-44B6-A460-08FD2ABE5D74}"/>
              </a:ext>
            </a:extLst>
          </p:cNvPr>
          <p:cNvSpPr txBox="1"/>
          <p:nvPr/>
        </p:nvSpPr>
        <p:spPr>
          <a:xfrm>
            <a:off x="3964182" y="5366991"/>
            <a:ext cx="320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①</a:t>
            </a:r>
            <a:endParaRPr lang="zh-CN" altLang="en-US" sz="1200" b="1" dirty="0">
              <a:solidFill>
                <a:srgbClr val="FF3300"/>
              </a:solidFill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8361B185-E120-4437-8DBC-0E04231B9DD2}"/>
              </a:ext>
            </a:extLst>
          </p:cNvPr>
          <p:cNvSpPr/>
          <p:nvPr/>
        </p:nvSpPr>
        <p:spPr>
          <a:xfrm>
            <a:off x="6353215" y="5703871"/>
            <a:ext cx="3385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②</a:t>
            </a:r>
            <a:endParaRPr lang="zh-CN" altLang="en-US" sz="900" b="1" dirty="0">
              <a:solidFill>
                <a:srgbClr val="FF3300"/>
              </a:solidFill>
            </a:endParaRPr>
          </a:p>
        </p:txBody>
      </p:sp>
      <p:sp>
        <p:nvSpPr>
          <p:cNvPr id="99" name="Chevron 60">
            <a:extLst>
              <a:ext uri="{FF2B5EF4-FFF2-40B4-BE49-F238E27FC236}">
                <a16:creationId xmlns:a16="http://schemas.microsoft.com/office/drawing/2014/main" id="{757311B4-BA1B-4AAE-84EE-BEE64621B641}"/>
              </a:ext>
            </a:extLst>
          </p:cNvPr>
          <p:cNvSpPr/>
          <p:nvPr/>
        </p:nvSpPr>
        <p:spPr bwMode="auto">
          <a:xfrm>
            <a:off x="6457860" y="5436487"/>
            <a:ext cx="1837670" cy="300657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en-US" altLang="zh-CN" sz="900" dirty="0">
                <a:latin typeface="+mn-lt"/>
                <a:ea typeface="ＭＳ Ｐゴシック" charset="-128"/>
              </a:rPr>
              <a:t>SA5 </a:t>
            </a:r>
            <a:r>
              <a:rPr lang="en-US" altLang="zh-CN" sz="900">
                <a:latin typeface="+mn-lt"/>
                <a:ea typeface="ＭＳ Ｐゴシック" charset="-128"/>
              </a:rPr>
              <a:t>(OAM/CH</a:t>
            </a:r>
            <a:r>
              <a:rPr lang="fr-FR" sz="900" dirty="0">
                <a:latin typeface="+mn-lt"/>
                <a:ea typeface="ＭＳ Ｐゴシック" charset="-128"/>
              </a:rPr>
              <a:t> Stage </a:t>
            </a:r>
            <a:r>
              <a:rPr lang="fr-FR" sz="900">
                <a:latin typeface="+mn-lt"/>
                <a:ea typeface="ＭＳ Ｐゴシック" charset="-128"/>
              </a:rPr>
              <a:t>2/Stage3 supporting</a:t>
            </a:r>
            <a:r>
              <a:rPr lang="fr-FR" sz="900" dirty="0">
                <a:latin typeface="+mn-lt"/>
                <a:ea typeface="ＭＳ Ｐゴシック" charset="-128"/>
              </a:rPr>
              <a:t>) </a:t>
            </a:r>
            <a:r>
              <a:rPr lang="fr-FR" sz="900">
                <a:latin typeface="+mn-lt"/>
                <a:ea typeface="ＭＳ Ｐゴシック" charset="-128"/>
              </a:rPr>
              <a:t>SA&amp;RAN </a:t>
            </a:r>
            <a:r>
              <a:rPr lang="fr-FR" altLang="zh-CN" sz="900">
                <a:latin typeface="+mn-lt"/>
                <a:ea typeface="ＭＳ Ｐゴシック" charset="-128"/>
              </a:rPr>
              <a:t>(SA5) </a:t>
            </a:r>
            <a:endParaRPr lang="fr-FR" sz="900" dirty="0">
              <a:latin typeface="+mn-lt"/>
              <a:ea typeface="ＭＳ Ｐゴシック" charset="-128"/>
            </a:endParaRPr>
          </a:p>
        </p:txBody>
      </p:sp>
      <p:sp>
        <p:nvSpPr>
          <p:cNvPr id="100" name="Chevron 60">
            <a:extLst>
              <a:ext uri="{FF2B5EF4-FFF2-40B4-BE49-F238E27FC236}">
                <a16:creationId xmlns:a16="http://schemas.microsoft.com/office/drawing/2014/main" id="{2A04AD86-1CFD-437A-88DE-A86A1C93AE8E}"/>
              </a:ext>
            </a:extLst>
          </p:cNvPr>
          <p:cNvSpPr/>
          <p:nvPr/>
        </p:nvSpPr>
        <p:spPr bwMode="auto">
          <a:xfrm>
            <a:off x="5332036" y="5441923"/>
            <a:ext cx="1231248" cy="32029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OAM/CH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Supporting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</a:p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.(if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needed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3A045224-0465-415E-8C59-E1F62B688102}"/>
              </a:ext>
            </a:extLst>
          </p:cNvPr>
          <p:cNvSpPr/>
          <p:nvPr/>
        </p:nvSpPr>
        <p:spPr>
          <a:xfrm>
            <a:off x="9466687" y="1396403"/>
            <a:ext cx="2599249" cy="4724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altLang="zh-CN" sz="1200" b="1" dirty="0">
                <a:solidFill>
                  <a:prstClr val="black"/>
                </a:solidFill>
                <a:latin typeface="+mn-lt"/>
              </a:rPr>
              <a:t>OAM/CH prime feature:</a:t>
            </a:r>
            <a:endParaRPr lang="zh-CN" altLang="zh-CN" sz="1200" dirty="0">
              <a:solidFill>
                <a:prstClr val="black"/>
              </a:solidFill>
              <a:latin typeface="+mn-lt"/>
            </a:endParaRPr>
          </a:p>
          <a:p>
            <a:r>
              <a:rPr lang="en-US" altLang="zh-CN" sz="1200" dirty="0">
                <a:solidFill>
                  <a:srgbClr val="0000FF"/>
                </a:solidFill>
                <a:latin typeface="+mn-lt"/>
              </a:rPr>
              <a:t>Some WIDs and All prime SIDs to be agreed no later than May.2025(SA5#161) and target for approval in Jun.2025</a:t>
            </a:r>
            <a:r>
              <a:rPr lang="en-GB" altLang="zh-CN" sz="1200" dirty="0">
                <a:solidFill>
                  <a:srgbClr val="0000FF"/>
                </a:solidFill>
                <a:latin typeface="+mn-lt"/>
              </a:rPr>
              <a:t> (SA#108)</a:t>
            </a:r>
            <a:r>
              <a:rPr lang="en-US" altLang="zh-CN" sz="1200" dirty="0">
                <a:solidFill>
                  <a:srgbClr val="0000FF"/>
                </a:solidFill>
                <a:latin typeface="+mn-lt"/>
              </a:rPr>
              <a:t>. </a:t>
            </a:r>
          </a:p>
          <a:p>
            <a:r>
              <a:rPr lang="en-US" altLang="zh-CN" sz="1200" dirty="0">
                <a:solidFill>
                  <a:srgbClr val="0000FF"/>
                </a:solidFill>
                <a:latin typeface="+mn-lt"/>
              </a:rPr>
              <a:t>It’s recommended to take max 6~9 months for study phase if normative work is planned for Rel-20. </a:t>
            </a:r>
            <a:endParaRPr lang="en-GB" altLang="zh-CN" sz="1200" dirty="0">
              <a:solidFill>
                <a:srgbClr val="0000FF"/>
              </a:solidFill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Start of Rel-20 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prime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 study: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 right after 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Jun.2025 (SA#108/SA5#161)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End of Rel-20 </a:t>
            </a:r>
            <a:r>
              <a:rPr lang="en-US" altLang="zh-CN" sz="1100" dirty="0">
                <a:solidFill>
                  <a:srgbClr val="FF0000"/>
                </a:solidFill>
                <a:latin typeface="+mn-lt"/>
              </a:rPr>
              <a:t>prime</a:t>
            </a: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 normative:</a:t>
            </a:r>
          </a:p>
          <a:p>
            <a:pPr lvl="0"/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       Dec.2026 (SA#114/SA5#170)</a:t>
            </a:r>
          </a:p>
          <a:p>
            <a:pPr lvl="0"/>
            <a:endParaRPr lang="en-GB" altLang="zh-CN" sz="1100" dirty="0">
              <a:solidFill>
                <a:prstClr val="black"/>
              </a:solidFill>
              <a:latin typeface="+mn-lt"/>
            </a:endParaRPr>
          </a:p>
          <a:p>
            <a:r>
              <a:rPr lang="en-GB" altLang="zh-CN" sz="1200" b="1" dirty="0">
                <a:solidFill>
                  <a:prstClr val="black"/>
                </a:solidFill>
                <a:latin typeface="+mn-lt"/>
              </a:rPr>
              <a:t>OAM/CH supporting to network feature</a:t>
            </a:r>
            <a:r>
              <a:rPr lang="en-US" altLang="zh-CN" sz="1200" dirty="0">
                <a:solidFill>
                  <a:prstClr val="black"/>
                </a:solidFill>
                <a:latin typeface="+mn-lt"/>
              </a:rPr>
              <a:t>(SA5 is ready to support network features pending the availability of inputs from other WGs)</a:t>
            </a:r>
            <a:endParaRPr lang="en-GB" altLang="zh-CN" sz="1200" b="1" dirty="0">
              <a:solidFill>
                <a:prstClr val="black"/>
              </a:solidFill>
              <a:latin typeface="+mn-lt"/>
            </a:endParaRPr>
          </a:p>
          <a:p>
            <a:r>
              <a:rPr lang="en-US" altLang="zh-CN" sz="1200" dirty="0">
                <a:solidFill>
                  <a:srgbClr val="0000FF"/>
                </a:solidFill>
                <a:latin typeface="+mn-lt"/>
              </a:rPr>
              <a:t>All supporting studies/normative WIDs to be agreed no later than May.2026 (SA5#167) and target for approval in Jun.2026 (SA#112). </a:t>
            </a:r>
            <a:endParaRPr lang="zh-CN" altLang="zh-CN" sz="1200" dirty="0">
              <a:solidFill>
                <a:srgbClr val="0000FF"/>
              </a:solidFill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Start of Rel-20 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supporting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 study (if needed): 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right after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 </a:t>
            </a: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Jun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.2026 (SA#112/SA5#167)</a:t>
            </a:r>
            <a:endParaRPr lang="en-US" altLang="zh-CN" sz="1100" dirty="0">
              <a:solidFill>
                <a:prstClr val="black"/>
              </a:solidFill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End of Rel-20 </a:t>
            </a:r>
            <a:r>
              <a:rPr lang="en-US" altLang="zh-CN" sz="1100" dirty="0">
                <a:solidFill>
                  <a:srgbClr val="FF0000"/>
                </a:solidFill>
                <a:latin typeface="+mn-lt"/>
              </a:rPr>
              <a:t>supporting</a:t>
            </a: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 normative: Mar.2027 (SA#115/SA5#171)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6C863FF8-B97D-4179-B7C2-B6F9E1ADDBCB}"/>
              </a:ext>
            </a:extLst>
          </p:cNvPr>
          <p:cNvSpPr txBox="1"/>
          <p:nvPr/>
        </p:nvSpPr>
        <p:spPr>
          <a:xfrm>
            <a:off x="9258523" y="1399814"/>
            <a:ext cx="320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①</a:t>
            </a:r>
            <a:endParaRPr lang="zh-CN" altLang="en-US" sz="1200" b="1" dirty="0">
              <a:solidFill>
                <a:srgbClr val="FF3300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9E645832-623F-464D-9776-11834EC55EAD}"/>
              </a:ext>
            </a:extLst>
          </p:cNvPr>
          <p:cNvSpPr/>
          <p:nvPr/>
        </p:nvSpPr>
        <p:spPr>
          <a:xfrm>
            <a:off x="9240355" y="3506217"/>
            <a:ext cx="3385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②</a:t>
            </a:r>
            <a:endParaRPr lang="zh-CN" altLang="en-US" sz="900" b="1" dirty="0">
              <a:solidFill>
                <a:srgbClr val="FF3300"/>
              </a:solidFill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9FF7A8E0-ABDD-4DB3-A90D-91409050FA60}"/>
              </a:ext>
            </a:extLst>
          </p:cNvPr>
          <p:cNvSpPr/>
          <p:nvPr/>
        </p:nvSpPr>
        <p:spPr>
          <a:xfrm>
            <a:off x="8248244" y="6153596"/>
            <a:ext cx="243688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b="1" dirty="0"/>
              <a:t>(updated SA5 based on SP-250420)</a:t>
            </a:r>
            <a:endParaRPr lang="zh-CN" altLang="en-US" sz="1050" b="1" dirty="0"/>
          </a:p>
        </p:txBody>
      </p:sp>
      <p:sp>
        <p:nvSpPr>
          <p:cNvPr id="105" name="Star: 5 Points 104">
            <a:extLst>
              <a:ext uri="{FF2B5EF4-FFF2-40B4-BE49-F238E27FC236}">
                <a16:creationId xmlns:a16="http://schemas.microsoft.com/office/drawing/2014/main" id="{9EBAFF2F-967F-4B35-8CF1-9A72B1C9290A}"/>
              </a:ext>
            </a:extLst>
          </p:cNvPr>
          <p:cNvSpPr/>
          <p:nvPr/>
        </p:nvSpPr>
        <p:spPr bwMode="auto">
          <a:xfrm>
            <a:off x="2858825" y="5032575"/>
            <a:ext cx="243274" cy="211077"/>
          </a:xfrm>
          <a:prstGeom prst="star5">
            <a:avLst/>
          </a:pr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6" name="TextBox 1">
            <a:extLst>
              <a:ext uri="{FF2B5EF4-FFF2-40B4-BE49-F238E27FC236}">
                <a16:creationId xmlns:a16="http://schemas.microsoft.com/office/drawing/2014/main" id="{4778F946-F26E-487F-B026-6C67158F7C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1299" y="5424301"/>
            <a:ext cx="1164115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Workshops 5GA SA5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07" name="Star: 5 Points 106">
            <a:extLst>
              <a:ext uri="{FF2B5EF4-FFF2-40B4-BE49-F238E27FC236}">
                <a16:creationId xmlns:a16="http://schemas.microsoft.com/office/drawing/2014/main" id="{62654276-9AC7-4EF2-8505-643779272313}"/>
              </a:ext>
            </a:extLst>
          </p:cNvPr>
          <p:cNvSpPr/>
          <p:nvPr/>
        </p:nvSpPr>
        <p:spPr bwMode="auto">
          <a:xfrm>
            <a:off x="3011225" y="5244935"/>
            <a:ext cx="243274" cy="211077"/>
          </a:xfrm>
          <a:prstGeom prst="star5">
            <a:avLst/>
          </a:pr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8" name="矩形 1">
            <a:extLst>
              <a:ext uri="{FF2B5EF4-FFF2-40B4-BE49-F238E27FC236}">
                <a16:creationId xmlns:a16="http://schemas.microsoft.com/office/drawing/2014/main" id="{B410FCDB-47E2-4210-A551-ECF8F2E5B9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7633" y="5030288"/>
            <a:ext cx="5856556" cy="899563"/>
          </a:xfrm>
          <a:prstGeom prst="rect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759B6430-51D4-4E51-BC1C-58509CE59B35}"/>
              </a:ext>
            </a:extLst>
          </p:cNvPr>
          <p:cNvSpPr txBox="1"/>
          <p:nvPr/>
        </p:nvSpPr>
        <p:spPr>
          <a:xfrm>
            <a:off x="8347427" y="5075427"/>
            <a:ext cx="87556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SA5</a:t>
            </a:r>
          </a:p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Timeline</a:t>
            </a:r>
            <a:endParaRPr lang="zh-CN" altLang="en-US" sz="11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0" name="Picture 109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066E45D1-33AA-4CD3-8644-F0E94856F35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82" y="178739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252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CB85B55B-4A6E-444C-A711-ABDDE200D2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  <p:sp>
        <p:nvSpPr>
          <p:cNvPr id="9" name="Title 3">
            <a:extLst>
              <a:ext uri="{FF2B5EF4-FFF2-40B4-BE49-F238E27FC236}">
                <a16:creationId xmlns:a16="http://schemas.microsoft.com/office/drawing/2014/main" id="{999DAE9B-5C33-41CE-BF55-91631EA95E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6112" y="609221"/>
            <a:ext cx="10273148" cy="60007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IE" sz="3600" dirty="0"/>
              <a:t>SA5 Rel-20 5G-A candidate topics and TU budget</a:t>
            </a:r>
          </a:p>
        </p:txBody>
      </p:sp>
      <p:sp>
        <p:nvSpPr>
          <p:cNvPr id="10" name="Title 2">
            <a:extLst>
              <a:ext uri="{FF2B5EF4-FFF2-40B4-BE49-F238E27FC236}">
                <a16:creationId xmlns:a16="http://schemas.microsoft.com/office/drawing/2014/main" id="{28CAAA55-280D-4036-8DC4-6441DBCD7351}"/>
              </a:ext>
            </a:extLst>
          </p:cNvPr>
          <p:cNvSpPr txBox="1">
            <a:spLocks/>
          </p:cNvSpPr>
          <p:nvPr/>
        </p:nvSpPr>
        <p:spPr bwMode="auto">
          <a:xfrm>
            <a:off x="672912" y="5206161"/>
            <a:ext cx="10452288" cy="674031"/>
          </a:xfrm>
          <a:prstGeom prst="rect">
            <a:avLst/>
          </a:pr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Qualcomm Office Regular" pitchFamily="34" charset="0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Qualcomm Office Regular" pitchFamily="34" charset="0"/>
                <a:ea typeface="+mj-ea"/>
                <a:cs typeface="+mj-cs"/>
              </a:rPr>
              <a:t>1. Total TU number for 5GA is 62 TU.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Qualcomm Office Regular" pitchFamily="34" charset="0"/>
                <a:ea typeface="+mj-ea"/>
                <a:cs typeface="+mj-cs"/>
              </a:rPr>
              <a:t>2. See S5-252442 for the consolidated list. 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Qualcomm Office Regular" pitchFamily="34" charset="0"/>
                <a:ea typeface="+mj-ea"/>
                <a:cs typeface="+mj-cs"/>
              </a:rPr>
              <a:t>NOTE: A Topic may result in one or more SIDs.</a:t>
            </a:r>
          </a:p>
        </p:txBody>
      </p:sp>
      <p:graphicFrame>
        <p:nvGraphicFramePr>
          <p:cNvPr id="11" name="Content Placeholder 3">
            <a:extLst>
              <a:ext uri="{FF2B5EF4-FFF2-40B4-BE49-F238E27FC236}">
                <a16:creationId xmlns:a16="http://schemas.microsoft.com/office/drawing/2014/main" id="{9DA2D884-F52B-4B72-AE75-BA13F67ECA5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40903195"/>
              </p:ext>
            </p:extLst>
          </p:nvPr>
        </p:nvGraphicFramePr>
        <p:xfrm>
          <a:off x="743713" y="1844462"/>
          <a:ext cx="10381487" cy="2871486"/>
        </p:xfrm>
        <a:graphic>
          <a:graphicData uri="http://schemas.openxmlformats.org/drawingml/2006/table">
            <a:tbl>
              <a:tblPr firstRow="1" firstCol="1" bandRow="1"/>
              <a:tblGrid>
                <a:gridCol w="365759">
                  <a:extLst>
                    <a:ext uri="{9D8B030D-6E8A-4147-A177-3AD203B41FA5}">
                      <a16:colId xmlns:a16="http://schemas.microsoft.com/office/drawing/2014/main" val="916565847"/>
                    </a:ext>
                  </a:extLst>
                </a:gridCol>
                <a:gridCol w="1965568">
                  <a:extLst>
                    <a:ext uri="{9D8B030D-6E8A-4147-A177-3AD203B41FA5}">
                      <a16:colId xmlns:a16="http://schemas.microsoft.com/office/drawing/2014/main" val="4024250307"/>
                    </a:ext>
                  </a:extLst>
                </a:gridCol>
                <a:gridCol w="450709">
                  <a:extLst>
                    <a:ext uri="{9D8B030D-6E8A-4147-A177-3AD203B41FA5}">
                      <a16:colId xmlns:a16="http://schemas.microsoft.com/office/drawing/2014/main" val="207406418"/>
                    </a:ext>
                  </a:extLst>
                </a:gridCol>
                <a:gridCol w="1846654">
                  <a:extLst>
                    <a:ext uri="{9D8B030D-6E8A-4147-A177-3AD203B41FA5}">
                      <a16:colId xmlns:a16="http://schemas.microsoft.com/office/drawing/2014/main" val="2364213400"/>
                    </a:ext>
                  </a:extLst>
                </a:gridCol>
                <a:gridCol w="513307">
                  <a:extLst>
                    <a:ext uri="{9D8B030D-6E8A-4147-A177-3AD203B41FA5}">
                      <a16:colId xmlns:a16="http://schemas.microsoft.com/office/drawing/2014/main" val="603926493"/>
                    </a:ext>
                  </a:extLst>
                </a:gridCol>
                <a:gridCol w="1965591">
                  <a:extLst>
                    <a:ext uri="{9D8B030D-6E8A-4147-A177-3AD203B41FA5}">
                      <a16:colId xmlns:a16="http://schemas.microsoft.com/office/drawing/2014/main" val="2166377609"/>
                    </a:ext>
                  </a:extLst>
                </a:gridCol>
                <a:gridCol w="519567">
                  <a:extLst>
                    <a:ext uri="{9D8B030D-6E8A-4147-A177-3AD203B41FA5}">
                      <a16:colId xmlns:a16="http://schemas.microsoft.com/office/drawing/2014/main" val="3760208176"/>
                    </a:ext>
                  </a:extLst>
                </a:gridCol>
                <a:gridCol w="2215985">
                  <a:extLst>
                    <a:ext uri="{9D8B030D-6E8A-4147-A177-3AD203B41FA5}">
                      <a16:colId xmlns:a16="http://schemas.microsoft.com/office/drawing/2014/main" val="2582493778"/>
                    </a:ext>
                  </a:extLst>
                </a:gridCol>
                <a:gridCol w="538347">
                  <a:extLst>
                    <a:ext uri="{9D8B030D-6E8A-4147-A177-3AD203B41FA5}">
                      <a16:colId xmlns:a16="http://schemas.microsoft.com/office/drawing/2014/main" val="1366152822"/>
                    </a:ext>
                  </a:extLst>
                </a:gridCol>
              </a:tblGrid>
              <a:tr h="28001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No.</a:t>
                      </a:r>
                      <a:endParaRPr lang="en-GB" sz="10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Rel-20 OAM Prime Topics</a:t>
                      </a:r>
                      <a:endParaRPr lang="en-GB" sz="10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TU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Rel-20 </a:t>
                      </a:r>
                      <a:r>
                        <a:rPr lang="en-US" altLang="zh-CN" sz="1100" b="1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OAM </a:t>
                      </a:r>
                      <a:r>
                        <a:rPr lang="en-GB" sz="1100" b="1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Support Topics</a:t>
                      </a:r>
                      <a:endParaRPr lang="en-GB" sz="10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TU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377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Rel-20 </a:t>
                      </a: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CH</a:t>
                      </a:r>
                      <a:r>
                        <a:rPr lang="en-GB" sz="1100" b="1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 Prime Topics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377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TU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1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Rel-20 </a:t>
                      </a: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CH</a:t>
                      </a:r>
                      <a:r>
                        <a:rPr lang="en-GB" altLang="zh-CN" sz="1100" b="1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Support</a:t>
                      </a:r>
                      <a:r>
                        <a:rPr lang="en-GB" altLang="zh-CN" sz="1100" b="1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 Topics</a:t>
                      </a:r>
                      <a:endParaRPr lang="en-GB" sz="1100" b="1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1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TU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6533696"/>
                  </a:ext>
                </a:extLst>
              </a:tr>
              <a:tr h="32074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Intent driven management enhancement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noProof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AdNRM</a:t>
                      </a: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Charging Aspects of CAPIF </a:t>
                      </a: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0025710"/>
                  </a:ext>
                </a:extLst>
              </a:tr>
              <a:tr h="32074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</a:t>
                      </a:r>
                      <a:endParaRPr lang="en-GB" sz="12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AIML management enhancement 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PM/KPI/Trace/MDT/QoE/SON </a:t>
                      </a:r>
                      <a:r>
                        <a:rPr lang="fr-FR" sz="1200" noProof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enhancement</a:t>
                      </a: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5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321023"/>
                  </a:ext>
                </a:extLst>
              </a:tr>
              <a:tr h="16939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3</a:t>
                      </a:r>
                      <a:endParaRPr lang="en-GB" sz="12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NDT enhancement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NWDAFM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9513619"/>
                  </a:ext>
                </a:extLst>
              </a:tr>
              <a:tr h="25060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4</a:t>
                      </a:r>
                      <a:endParaRPr lang="en-GB" sz="12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SBMA enhancement</a:t>
                      </a: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XR management</a:t>
                      </a: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3615037"/>
                  </a:ext>
                </a:extLst>
              </a:tr>
              <a:tr h="32074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</a:t>
                      </a:r>
                      <a:endParaRPr lang="en-GB" sz="12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Energy efficiency enhancement</a:t>
                      </a: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4484772"/>
                  </a:ext>
                </a:extLst>
              </a:tr>
              <a:tr h="16801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</a:t>
                      </a:r>
                      <a:endParaRPr lang="en-GB" sz="12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MDA enhancement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4436927"/>
                  </a:ext>
                </a:extLst>
              </a:tr>
              <a:tr h="32074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7</a:t>
                      </a:r>
                      <a:endParaRPr lang="en-GB" sz="12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Data Management enhancement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6078898"/>
                  </a:ext>
                </a:extLst>
              </a:tr>
              <a:tr h="16939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8</a:t>
                      </a:r>
                      <a:endParaRPr lang="en-GB" sz="12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MExpo</a:t>
                      </a: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 enhancement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7229406"/>
                  </a:ext>
                </a:extLst>
              </a:tr>
              <a:tr h="16939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9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CCL enhancement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2322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29989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C1244974-9A16-4D4B-98F8-A8F43DBAE54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092274" y="190003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357E4408-64BF-4F50-84DB-ECC063267CA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71334" y="190003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7" name="Straight Connector 114">
            <a:extLst>
              <a:ext uri="{FF2B5EF4-FFF2-40B4-BE49-F238E27FC236}">
                <a16:creationId xmlns:a16="http://schemas.microsoft.com/office/drawing/2014/main" id="{C1183ACB-D25A-4E67-B1C2-0A5D9035A16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50394" y="190003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AE3869F-1C0F-4B04-9BAD-B0ADF35BE7E2}"/>
              </a:ext>
            </a:extLst>
          </p:cNvPr>
          <p:cNvCxnSpPr>
            <a:cxnSpLocks/>
          </p:cNvCxnSpPr>
          <p:nvPr/>
        </p:nvCxnSpPr>
        <p:spPr bwMode="auto">
          <a:xfrm>
            <a:off x="315915" y="138791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22A535F5-A636-4FBF-9FFC-C244087F240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3590" y="1924544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Straight Connector 114">
            <a:extLst>
              <a:ext uri="{FF2B5EF4-FFF2-40B4-BE49-F238E27FC236}">
                <a16:creationId xmlns:a16="http://schemas.microsoft.com/office/drawing/2014/main" id="{A208D924-2793-4EA9-954A-B440B477B4F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4810" y="190003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0BDDBE24-014E-4519-A012-15B63E98A799}"/>
              </a:ext>
            </a:extLst>
          </p:cNvPr>
          <p:cNvSpPr txBox="1"/>
          <p:nvPr/>
        </p:nvSpPr>
        <p:spPr>
          <a:xfrm>
            <a:off x="1213487" y="126567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0201499-911E-4791-A3E7-2916AD7C42EB}"/>
              </a:ext>
            </a:extLst>
          </p:cNvPr>
          <p:cNvGrpSpPr/>
          <p:nvPr/>
        </p:nvGrpSpPr>
        <p:grpSpPr>
          <a:xfrm>
            <a:off x="655568" y="1531000"/>
            <a:ext cx="400050" cy="354013"/>
            <a:chOff x="996003" y="755453"/>
            <a:chExt cx="400050" cy="354013"/>
          </a:xfrm>
        </p:grpSpPr>
        <p:sp>
          <p:nvSpPr>
            <p:cNvPr id="13" name="TextBox 86">
              <a:extLst>
                <a:ext uri="{FF2B5EF4-FFF2-40B4-BE49-F238E27FC236}">
                  <a16:creationId xmlns:a16="http://schemas.microsoft.com/office/drawing/2014/main" id="{0E0DD470-0544-4192-A729-185EAD5DE4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4" name="TextBox 59">
              <a:extLst>
                <a:ext uri="{FF2B5EF4-FFF2-40B4-BE49-F238E27FC236}">
                  <a16:creationId xmlns:a16="http://schemas.microsoft.com/office/drawing/2014/main" id="{2C75801B-96F2-4B3B-A735-9A26916928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3ED91FF-9CAA-41EF-BCBA-B9800661BDE8}"/>
              </a:ext>
            </a:extLst>
          </p:cNvPr>
          <p:cNvGrpSpPr/>
          <p:nvPr/>
        </p:nvGrpSpPr>
        <p:grpSpPr>
          <a:xfrm>
            <a:off x="5510005" y="1531000"/>
            <a:ext cx="403225" cy="354013"/>
            <a:chOff x="6320478" y="755453"/>
            <a:chExt cx="403225" cy="354013"/>
          </a:xfrm>
        </p:grpSpPr>
        <p:sp>
          <p:nvSpPr>
            <p:cNvPr id="16" name="TextBox 86">
              <a:extLst>
                <a:ext uri="{FF2B5EF4-FFF2-40B4-BE49-F238E27FC236}">
                  <a16:creationId xmlns:a16="http://schemas.microsoft.com/office/drawing/2014/main" id="{94E58F6D-BD05-435A-B185-755F14990D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" name="TextBox 60">
              <a:extLst>
                <a:ext uri="{FF2B5EF4-FFF2-40B4-BE49-F238E27FC236}">
                  <a16:creationId xmlns:a16="http://schemas.microsoft.com/office/drawing/2014/main" id="{09F3F30C-52FD-4341-B073-3C90E7CD14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40B2F6B-4547-49BD-A7F3-A73344787B13}"/>
              </a:ext>
            </a:extLst>
          </p:cNvPr>
          <p:cNvGrpSpPr/>
          <p:nvPr/>
        </p:nvGrpSpPr>
        <p:grpSpPr>
          <a:xfrm>
            <a:off x="3071674" y="1531000"/>
            <a:ext cx="390525" cy="354013"/>
            <a:chOff x="3678878" y="755453"/>
            <a:chExt cx="390525" cy="354013"/>
          </a:xfrm>
        </p:grpSpPr>
        <p:sp>
          <p:nvSpPr>
            <p:cNvPr id="19" name="TextBox 86">
              <a:extLst>
                <a:ext uri="{FF2B5EF4-FFF2-40B4-BE49-F238E27FC236}">
                  <a16:creationId xmlns:a16="http://schemas.microsoft.com/office/drawing/2014/main" id="{255564C1-DC91-4077-AC3A-CE7310EE61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0" name="TextBox 61">
              <a:extLst>
                <a:ext uri="{FF2B5EF4-FFF2-40B4-BE49-F238E27FC236}">
                  <a16:creationId xmlns:a16="http://schemas.microsoft.com/office/drawing/2014/main" id="{FAA1FA10-8C17-4B7C-9939-5E141215BA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4E9B278-F18B-42BC-B051-9573A73A7EDA}"/>
              </a:ext>
            </a:extLst>
          </p:cNvPr>
          <p:cNvGrpSpPr/>
          <p:nvPr/>
        </p:nvGrpSpPr>
        <p:grpSpPr>
          <a:xfrm>
            <a:off x="1261182" y="1531000"/>
            <a:ext cx="396875" cy="354013"/>
            <a:chOff x="1684978" y="755453"/>
            <a:chExt cx="396875" cy="354013"/>
          </a:xfrm>
        </p:grpSpPr>
        <p:sp>
          <p:nvSpPr>
            <p:cNvPr id="22" name="TextBox 86">
              <a:extLst>
                <a:ext uri="{FF2B5EF4-FFF2-40B4-BE49-F238E27FC236}">
                  <a16:creationId xmlns:a16="http://schemas.microsoft.com/office/drawing/2014/main" id="{121C6A01-319C-41BA-B4AA-ED381AAE5BC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3" name="TextBox 62">
              <a:extLst>
                <a:ext uri="{FF2B5EF4-FFF2-40B4-BE49-F238E27FC236}">
                  <a16:creationId xmlns:a16="http://schemas.microsoft.com/office/drawing/2014/main" id="{B77BFE45-8A3B-4403-81F0-32B21FB10E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3A08CF9-6334-4BB8-86E2-52D6E587B300}"/>
              </a:ext>
            </a:extLst>
          </p:cNvPr>
          <p:cNvGrpSpPr/>
          <p:nvPr/>
        </p:nvGrpSpPr>
        <p:grpSpPr>
          <a:xfrm>
            <a:off x="3667763" y="1531000"/>
            <a:ext cx="422275" cy="354013"/>
            <a:chOff x="4367853" y="755453"/>
            <a:chExt cx="422275" cy="354013"/>
          </a:xfrm>
        </p:grpSpPr>
        <p:sp>
          <p:nvSpPr>
            <p:cNvPr id="25" name="TextBox 86">
              <a:extLst>
                <a:ext uri="{FF2B5EF4-FFF2-40B4-BE49-F238E27FC236}">
                  <a16:creationId xmlns:a16="http://schemas.microsoft.com/office/drawing/2014/main" id="{56D5136D-B775-40B0-BF2E-A24605F9D94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6" name="TextBox 63">
              <a:extLst>
                <a:ext uri="{FF2B5EF4-FFF2-40B4-BE49-F238E27FC236}">
                  <a16:creationId xmlns:a16="http://schemas.microsoft.com/office/drawing/2014/main" id="{3DFB085B-390E-4069-8546-85E6B40D092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E80056D2-2D95-4C33-85DA-C03629E275B4}"/>
              </a:ext>
            </a:extLst>
          </p:cNvPr>
          <p:cNvGrpSpPr/>
          <p:nvPr/>
        </p:nvGrpSpPr>
        <p:grpSpPr>
          <a:xfrm>
            <a:off x="6118794" y="1531000"/>
            <a:ext cx="407988" cy="354013"/>
            <a:chOff x="6884040" y="755453"/>
            <a:chExt cx="407988" cy="354013"/>
          </a:xfrm>
        </p:grpSpPr>
        <p:sp>
          <p:nvSpPr>
            <p:cNvPr id="28" name="TextBox 86">
              <a:extLst>
                <a:ext uri="{FF2B5EF4-FFF2-40B4-BE49-F238E27FC236}">
                  <a16:creationId xmlns:a16="http://schemas.microsoft.com/office/drawing/2014/main" id="{C74BF7D7-5C30-4C68-8CE4-D366104AE7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9" name="TextBox 64">
              <a:extLst>
                <a:ext uri="{FF2B5EF4-FFF2-40B4-BE49-F238E27FC236}">
                  <a16:creationId xmlns:a16="http://schemas.microsoft.com/office/drawing/2014/main" id="{208D2406-0B87-4650-934E-A5F4033806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923A137-F566-4133-920B-4DFCE316CAAB}"/>
              </a:ext>
            </a:extLst>
          </p:cNvPr>
          <p:cNvGrpSpPr/>
          <p:nvPr/>
        </p:nvGrpSpPr>
        <p:grpSpPr>
          <a:xfrm>
            <a:off x="1863621" y="1531000"/>
            <a:ext cx="390525" cy="354013"/>
            <a:chOff x="2464440" y="755453"/>
            <a:chExt cx="390525" cy="354013"/>
          </a:xfrm>
        </p:grpSpPr>
        <p:sp>
          <p:nvSpPr>
            <p:cNvPr id="31" name="TextBox 86">
              <a:extLst>
                <a:ext uri="{FF2B5EF4-FFF2-40B4-BE49-F238E27FC236}">
                  <a16:creationId xmlns:a16="http://schemas.microsoft.com/office/drawing/2014/main" id="{D3BDFDD7-0685-4D09-8145-0A40A36C651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2" name="TextBox 65">
              <a:extLst>
                <a:ext uri="{FF2B5EF4-FFF2-40B4-BE49-F238E27FC236}">
                  <a16:creationId xmlns:a16="http://schemas.microsoft.com/office/drawing/2014/main" id="{FE082E86-E187-410F-A5C3-2A3F571B4B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D11BF5B8-4CBC-46D5-B64A-072D4C47DFD5}"/>
              </a:ext>
            </a:extLst>
          </p:cNvPr>
          <p:cNvGrpSpPr/>
          <p:nvPr/>
        </p:nvGrpSpPr>
        <p:grpSpPr>
          <a:xfrm>
            <a:off x="4295602" y="1531000"/>
            <a:ext cx="406400" cy="354013"/>
            <a:chOff x="5098103" y="755453"/>
            <a:chExt cx="406400" cy="354013"/>
          </a:xfrm>
        </p:grpSpPr>
        <p:sp>
          <p:nvSpPr>
            <p:cNvPr id="34" name="TextBox 86">
              <a:extLst>
                <a:ext uri="{FF2B5EF4-FFF2-40B4-BE49-F238E27FC236}">
                  <a16:creationId xmlns:a16="http://schemas.microsoft.com/office/drawing/2014/main" id="{F8E007A3-14EC-40D9-B90F-8F731B2BF2D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5" name="TextBox 66">
              <a:extLst>
                <a:ext uri="{FF2B5EF4-FFF2-40B4-BE49-F238E27FC236}">
                  <a16:creationId xmlns:a16="http://schemas.microsoft.com/office/drawing/2014/main" id="{C8FC34AA-A6CB-471D-B809-3E76779E1E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FE65384B-2A67-4005-A06A-ACF6C6FD616C}"/>
              </a:ext>
            </a:extLst>
          </p:cNvPr>
          <p:cNvGrpSpPr/>
          <p:nvPr/>
        </p:nvGrpSpPr>
        <p:grpSpPr>
          <a:xfrm>
            <a:off x="59479" y="1531000"/>
            <a:ext cx="390525" cy="354013"/>
            <a:chOff x="314965" y="755453"/>
            <a:chExt cx="390525" cy="354013"/>
          </a:xfrm>
        </p:grpSpPr>
        <p:sp>
          <p:nvSpPr>
            <p:cNvPr id="37" name="TextBox 86">
              <a:extLst>
                <a:ext uri="{FF2B5EF4-FFF2-40B4-BE49-F238E27FC236}">
                  <a16:creationId xmlns:a16="http://schemas.microsoft.com/office/drawing/2014/main" id="{31964C87-38B6-4335-AA8F-0070D12789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38" name="TextBox 69">
              <a:extLst>
                <a:ext uri="{FF2B5EF4-FFF2-40B4-BE49-F238E27FC236}">
                  <a16:creationId xmlns:a16="http://schemas.microsoft.com/office/drawing/2014/main" id="{FA63F28F-5403-450F-8005-6D6362EDCBE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2C37F33B-62AE-4EFB-BB18-A1F8CDCE9516}"/>
              </a:ext>
            </a:extLst>
          </p:cNvPr>
          <p:cNvGrpSpPr/>
          <p:nvPr/>
        </p:nvGrpSpPr>
        <p:grpSpPr>
          <a:xfrm>
            <a:off x="2459710" y="1531000"/>
            <a:ext cx="406400" cy="354013"/>
            <a:chOff x="2991490" y="755453"/>
            <a:chExt cx="406400" cy="354013"/>
          </a:xfrm>
        </p:grpSpPr>
        <p:sp>
          <p:nvSpPr>
            <p:cNvPr id="40" name="TextBox 86">
              <a:extLst>
                <a:ext uri="{FF2B5EF4-FFF2-40B4-BE49-F238E27FC236}">
                  <a16:creationId xmlns:a16="http://schemas.microsoft.com/office/drawing/2014/main" id="{98633198-DE27-4808-99C8-56BA670DF20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1" name="TextBox 70">
              <a:extLst>
                <a:ext uri="{FF2B5EF4-FFF2-40B4-BE49-F238E27FC236}">
                  <a16:creationId xmlns:a16="http://schemas.microsoft.com/office/drawing/2014/main" id="{42B7FCAB-05BC-446C-8D2B-587CDE852C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E39E6418-4112-4268-932D-9F167D22425A}"/>
              </a:ext>
            </a:extLst>
          </p:cNvPr>
          <p:cNvGrpSpPr/>
          <p:nvPr/>
        </p:nvGrpSpPr>
        <p:grpSpPr>
          <a:xfrm>
            <a:off x="4907566" y="1531000"/>
            <a:ext cx="396875" cy="354013"/>
            <a:chOff x="5758503" y="755453"/>
            <a:chExt cx="396875" cy="354013"/>
          </a:xfrm>
        </p:grpSpPr>
        <p:sp>
          <p:nvSpPr>
            <p:cNvPr id="43" name="TextBox 86">
              <a:extLst>
                <a:ext uri="{FF2B5EF4-FFF2-40B4-BE49-F238E27FC236}">
                  <a16:creationId xmlns:a16="http://schemas.microsoft.com/office/drawing/2014/main" id="{1AFE9B27-9F16-4BAC-A743-3A783BFE4F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4" name="TextBox 71">
              <a:extLst>
                <a:ext uri="{FF2B5EF4-FFF2-40B4-BE49-F238E27FC236}">
                  <a16:creationId xmlns:a16="http://schemas.microsoft.com/office/drawing/2014/main" id="{68A02C4A-C9E3-4F50-B812-B7EAD20AF1E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45" name="Rectangle 12">
            <a:extLst>
              <a:ext uri="{FF2B5EF4-FFF2-40B4-BE49-F238E27FC236}">
                <a16:creationId xmlns:a16="http://schemas.microsoft.com/office/drawing/2014/main" id="{0C61E4CF-1BB7-40CC-ACCC-AC040DD362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3044" y="5820925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6" name="TextBox 67">
            <a:extLst>
              <a:ext uri="{FF2B5EF4-FFF2-40B4-BE49-F238E27FC236}">
                <a16:creationId xmlns:a16="http://schemas.microsoft.com/office/drawing/2014/main" id="{A20C09B5-78ED-41AC-A621-AB01108C93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42918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47" name="Star: 5 Points 46">
            <a:extLst>
              <a:ext uri="{FF2B5EF4-FFF2-40B4-BE49-F238E27FC236}">
                <a16:creationId xmlns:a16="http://schemas.microsoft.com/office/drawing/2014/main" id="{0F01D8D5-9990-482C-A258-4984A59F7289}"/>
              </a:ext>
            </a:extLst>
          </p:cNvPr>
          <p:cNvSpPr/>
          <p:nvPr/>
        </p:nvSpPr>
        <p:spPr bwMode="auto">
          <a:xfrm>
            <a:off x="3097591" y="2683435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48" name="TextBox 1">
            <a:extLst>
              <a:ext uri="{FF2B5EF4-FFF2-40B4-BE49-F238E27FC236}">
                <a16:creationId xmlns:a16="http://schemas.microsoft.com/office/drawing/2014/main" id="{5DE03CA0-61FB-4F1E-ADBB-183CF53231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3783" y="2972134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49" name="Chevron 60">
            <a:extLst>
              <a:ext uri="{FF2B5EF4-FFF2-40B4-BE49-F238E27FC236}">
                <a16:creationId xmlns:a16="http://schemas.microsoft.com/office/drawing/2014/main" id="{D65A9F61-7630-4754-BAD6-5983D643393A}"/>
              </a:ext>
            </a:extLst>
          </p:cNvPr>
          <p:cNvSpPr/>
          <p:nvPr/>
        </p:nvSpPr>
        <p:spPr bwMode="auto">
          <a:xfrm>
            <a:off x="4618235" y="4939699"/>
            <a:ext cx="1120678" cy="18343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CT &amp; </a:t>
            </a:r>
            <a:r>
              <a:rPr lang="fr-FR" sz="8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42E54D69-F903-45C2-BBAA-C84106A651F9}"/>
              </a:ext>
            </a:extLst>
          </p:cNvPr>
          <p:cNvGrpSpPr/>
          <p:nvPr/>
        </p:nvGrpSpPr>
        <p:grpSpPr>
          <a:xfrm>
            <a:off x="6732346" y="1520840"/>
            <a:ext cx="390850" cy="354013"/>
            <a:chOff x="7359013" y="745293"/>
            <a:chExt cx="390850" cy="354013"/>
          </a:xfrm>
        </p:grpSpPr>
        <p:sp>
          <p:nvSpPr>
            <p:cNvPr id="51" name="TextBox 86">
              <a:extLst>
                <a:ext uri="{FF2B5EF4-FFF2-40B4-BE49-F238E27FC236}">
                  <a16:creationId xmlns:a16="http://schemas.microsoft.com/office/drawing/2014/main" id="{50ED4F44-2701-486C-8E63-0682609EE2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52" name="TextBox 66">
              <a:extLst>
                <a:ext uri="{FF2B5EF4-FFF2-40B4-BE49-F238E27FC236}">
                  <a16:creationId xmlns:a16="http://schemas.microsoft.com/office/drawing/2014/main" id="{51813F39-F722-49A3-9D79-6E0F36EB81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AD793057-A8E9-4CBB-8CCD-9E54CFE72F14}"/>
              </a:ext>
            </a:extLst>
          </p:cNvPr>
          <p:cNvGrpSpPr/>
          <p:nvPr/>
        </p:nvGrpSpPr>
        <p:grpSpPr>
          <a:xfrm>
            <a:off x="7328760" y="1520840"/>
            <a:ext cx="384175" cy="354013"/>
            <a:chOff x="8016563" y="745293"/>
            <a:chExt cx="384175" cy="354013"/>
          </a:xfrm>
        </p:grpSpPr>
        <p:sp>
          <p:nvSpPr>
            <p:cNvPr id="54" name="TextBox 86">
              <a:extLst>
                <a:ext uri="{FF2B5EF4-FFF2-40B4-BE49-F238E27FC236}">
                  <a16:creationId xmlns:a16="http://schemas.microsoft.com/office/drawing/2014/main" id="{7E0C9362-8C63-40A7-BE00-EB54E478809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55" name="TextBox 71">
              <a:extLst>
                <a:ext uri="{FF2B5EF4-FFF2-40B4-BE49-F238E27FC236}">
                  <a16:creationId xmlns:a16="http://schemas.microsoft.com/office/drawing/2014/main" id="{654E52CF-65C4-496A-8DE8-C4716B5228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56" name="TextBox 86">
            <a:extLst>
              <a:ext uri="{FF2B5EF4-FFF2-40B4-BE49-F238E27FC236}">
                <a16:creationId xmlns:a16="http://schemas.microsoft.com/office/drawing/2014/main" id="{96FDB762-1514-4EE8-8306-974F1FBEA5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8499" y="153438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57" name="TextBox 60">
            <a:extLst>
              <a:ext uri="{FF2B5EF4-FFF2-40B4-BE49-F238E27FC236}">
                <a16:creationId xmlns:a16="http://schemas.microsoft.com/office/drawing/2014/main" id="{DD6551B5-FF00-41EC-BBE6-B0FA3B6827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3749" y="168837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58" name="TextBox 60">
            <a:extLst>
              <a:ext uri="{FF2B5EF4-FFF2-40B4-BE49-F238E27FC236}">
                <a16:creationId xmlns:a16="http://schemas.microsoft.com/office/drawing/2014/main" id="{D847053E-F9D6-4D62-8B5D-B45E20DD0D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43910" y="167144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59" name="TextBox 1">
            <a:extLst>
              <a:ext uri="{FF2B5EF4-FFF2-40B4-BE49-F238E27FC236}">
                <a16:creationId xmlns:a16="http://schemas.microsoft.com/office/drawing/2014/main" id="{F2EE8B07-163E-4229-B469-BB74B751B8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3745" y="2198560"/>
            <a:ext cx="1149037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Workshop SA1 on IMT-2030 </a:t>
            </a:r>
            <a:r>
              <a:rPr lang="en-GB" altLang="en-US" sz="700" b="1" dirty="0">
                <a:latin typeface="Montserrat" panose="00000500000000000000" pitchFamily="50" charset="0"/>
              </a:rPr>
              <a:t>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60" name="TextBox 86">
            <a:extLst>
              <a:ext uri="{FF2B5EF4-FFF2-40B4-BE49-F238E27FC236}">
                <a16:creationId xmlns:a16="http://schemas.microsoft.com/office/drawing/2014/main" id="{47C7479D-C5EB-434D-A770-FD9CE89073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96016" y="153100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61" name="Straight Connector 114">
            <a:extLst>
              <a:ext uri="{FF2B5EF4-FFF2-40B4-BE49-F238E27FC236}">
                <a16:creationId xmlns:a16="http://schemas.microsoft.com/office/drawing/2014/main" id="{A0FC5D4D-8BD4-4182-BB0E-ED4DE4C6684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66099" y="190003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2" name="Straight Connector 114">
            <a:extLst>
              <a:ext uri="{FF2B5EF4-FFF2-40B4-BE49-F238E27FC236}">
                <a16:creationId xmlns:a16="http://schemas.microsoft.com/office/drawing/2014/main" id="{7687FCDD-2DE4-4A54-99BC-B4E4650DC48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276569" y="190003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3" name="Straight Connector 114">
            <a:extLst>
              <a:ext uri="{FF2B5EF4-FFF2-40B4-BE49-F238E27FC236}">
                <a16:creationId xmlns:a16="http://schemas.microsoft.com/office/drawing/2014/main" id="{A12F5475-A89E-45CE-9484-A14CC3BA02A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881804" y="190003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4" name="Straight Connector 114">
            <a:extLst>
              <a:ext uri="{FF2B5EF4-FFF2-40B4-BE49-F238E27FC236}">
                <a16:creationId xmlns:a16="http://schemas.microsoft.com/office/drawing/2014/main" id="{AFF6F878-0373-4AB8-8AFC-B7E2AE3DAC2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87039" y="190003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5" name="Straight Connector 114">
            <a:extLst>
              <a:ext uri="{FF2B5EF4-FFF2-40B4-BE49-F238E27FC236}">
                <a16:creationId xmlns:a16="http://schemas.microsoft.com/office/drawing/2014/main" id="{E8651F14-062E-417F-A10D-D91B45243F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697509" y="190003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6" name="Straight Connector 114">
            <a:extLst>
              <a:ext uri="{FF2B5EF4-FFF2-40B4-BE49-F238E27FC236}">
                <a16:creationId xmlns:a16="http://schemas.microsoft.com/office/drawing/2014/main" id="{7FA2B615-6D39-448C-A087-B0C32B7C518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302744" y="190003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7" name="Straight Connector 114">
            <a:extLst>
              <a:ext uri="{FF2B5EF4-FFF2-40B4-BE49-F238E27FC236}">
                <a16:creationId xmlns:a16="http://schemas.microsoft.com/office/drawing/2014/main" id="{6D93135E-F694-4B02-86D3-FC29CA9C57B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907979" y="190003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8" name="Straight Connector 114">
            <a:extLst>
              <a:ext uri="{FF2B5EF4-FFF2-40B4-BE49-F238E27FC236}">
                <a16:creationId xmlns:a16="http://schemas.microsoft.com/office/drawing/2014/main" id="{BD80A313-0065-41B5-A3DF-44CEFE47B24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18449" y="190003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9" name="Straight Connector 114">
            <a:extLst>
              <a:ext uri="{FF2B5EF4-FFF2-40B4-BE49-F238E27FC236}">
                <a16:creationId xmlns:a16="http://schemas.microsoft.com/office/drawing/2014/main" id="{33D1EEF2-5EE1-486E-967B-8F8B14869A1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23689" y="190003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0" name="Straight Connector 114">
            <a:extLst>
              <a:ext uri="{FF2B5EF4-FFF2-40B4-BE49-F238E27FC236}">
                <a16:creationId xmlns:a16="http://schemas.microsoft.com/office/drawing/2014/main" id="{6B956FB3-0265-4674-B191-8823B8E8304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513214" y="190003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71" name="Chevron 60">
            <a:extLst>
              <a:ext uri="{FF2B5EF4-FFF2-40B4-BE49-F238E27FC236}">
                <a16:creationId xmlns:a16="http://schemas.microsoft.com/office/drawing/2014/main" id="{24196293-E19D-471D-A1EA-FC0734301B1B}"/>
              </a:ext>
            </a:extLst>
          </p:cNvPr>
          <p:cNvSpPr/>
          <p:nvPr/>
        </p:nvSpPr>
        <p:spPr bwMode="auto">
          <a:xfrm>
            <a:off x="1915372" y="1931269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D952A1BA-82A2-4806-B900-1995D3A9806D}"/>
              </a:ext>
            </a:extLst>
          </p:cNvPr>
          <p:cNvSpPr/>
          <p:nvPr/>
        </p:nvSpPr>
        <p:spPr bwMode="auto">
          <a:xfrm>
            <a:off x="1254967" y="1937933"/>
            <a:ext cx="833121" cy="21928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2394"/>
              <a:gd name="connsiteY0" fmla="*/ 0 h 222250"/>
              <a:gd name="connsiteX1" fmla="*/ 1467062 w 1592394"/>
              <a:gd name="connsiteY1" fmla="*/ 0 h 222250"/>
              <a:gd name="connsiteX2" fmla="*/ 1592394 w 1592394"/>
              <a:gd name="connsiteY2" fmla="*/ 124393 h 222250"/>
              <a:gd name="connsiteX3" fmla="*/ 1467062 w 1592394"/>
              <a:gd name="connsiteY3" fmla="*/ 222250 h 222250"/>
              <a:gd name="connsiteX4" fmla="*/ 0 w 1592394"/>
              <a:gd name="connsiteY4" fmla="*/ 222250 h 222250"/>
              <a:gd name="connsiteX5" fmla="*/ 26818 w 1592394"/>
              <a:gd name="connsiteY5" fmla="*/ 98155 h 222250"/>
              <a:gd name="connsiteX6" fmla="*/ 0 w 1592394"/>
              <a:gd name="connsiteY6" fmla="*/ 0 h 222250"/>
              <a:gd name="connsiteX0" fmla="*/ 0 w 1770114"/>
              <a:gd name="connsiteY0" fmla="*/ 0 h 222250"/>
              <a:gd name="connsiteX1" fmla="*/ 1467062 w 1770114"/>
              <a:gd name="connsiteY1" fmla="*/ 0 h 222250"/>
              <a:gd name="connsiteX2" fmla="*/ 1770114 w 1770114"/>
              <a:gd name="connsiteY2" fmla="*/ 124393 h 222250"/>
              <a:gd name="connsiteX3" fmla="*/ 1467062 w 1770114"/>
              <a:gd name="connsiteY3" fmla="*/ 222250 h 222250"/>
              <a:gd name="connsiteX4" fmla="*/ 0 w 1770114"/>
              <a:gd name="connsiteY4" fmla="*/ 222250 h 222250"/>
              <a:gd name="connsiteX5" fmla="*/ 26818 w 1770114"/>
              <a:gd name="connsiteY5" fmla="*/ 98155 h 222250"/>
              <a:gd name="connsiteX6" fmla="*/ 0 w 177011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114" h="222250">
                <a:moveTo>
                  <a:pt x="0" y="0"/>
                </a:moveTo>
                <a:lnTo>
                  <a:pt x="1467062" y="0"/>
                </a:lnTo>
                <a:lnTo>
                  <a:pt x="1770114" y="12439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73" name="Chevron 60">
            <a:extLst>
              <a:ext uri="{FF2B5EF4-FFF2-40B4-BE49-F238E27FC236}">
                <a16:creationId xmlns:a16="http://schemas.microsoft.com/office/drawing/2014/main" id="{9C1EB3AF-3654-460F-A694-F628C6183E26}"/>
              </a:ext>
            </a:extLst>
          </p:cNvPr>
          <p:cNvSpPr/>
          <p:nvPr/>
        </p:nvSpPr>
        <p:spPr bwMode="auto">
          <a:xfrm>
            <a:off x="2013580" y="2332086"/>
            <a:ext cx="690880" cy="29125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82192"/>
              <a:gd name="connsiteY0" fmla="*/ 0 h 222250"/>
              <a:gd name="connsiteX1" fmla="*/ 1467062 w 1582192"/>
              <a:gd name="connsiteY1" fmla="*/ 0 h 222250"/>
              <a:gd name="connsiteX2" fmla="*/ 1582192 w 1582192"/>
              <a:gd name="connsiteY2" fmla="*/ 104333 h 222250"/>
              <a:gd name="connsiteX3" fmla="*/ 1467062 w 1582192"/>
              <a:gd name="connsiteY3" fmla="*/ 222250 h 222250"/>
              <a:gd name="connsiteX4" fmla="*/ 0 w 1582192"/>
              <a:gd name="connsiteY4" fmla="*/ 222250 h 222250"/>
              <a:gd name="connsiteX5" fmla="*/ 26818 w 1582192"/>
              <a:gd name="connsiteY5" fmla="*/ 98155 h 222250"/>
              <a:gd name="connsiteX6" fmla="*/ 0 w 1582192"/>
              <a:gd name="connsiteY6" fmla="*/ 0 h 222250"/>
              <a:gd name="connsiteX0" fmla="*/ 0 w 1944424"/>
              <a:gd name="connsiteY0" fmla="*/ 0 h 222250"/>
              <a:gd name="connsiteX1" fmla="*/ 1467062 w 1944424"/>
              <a:gd name="connsiteY1" fmla="*/ 0 h 222250"/>
              <a:gd name="connsiteX2" fmla="*/ 1944424 w 1944424"/>
              <a:gd name="connsiteY2" fmla="*/ 109889 h 222250"/>
              <a:gd name="connsiteX3" fmla="*/ 1467062 w 1944424"/>
              <a:gd name="connsiteY3" fmla="*/ 222250 h 222250"/>
              <a:gd name="connsiteX4" fmla="*/ 0 w 1944424"/>
              <a:gd name="connsiteY4" fmla="*/ 222250 h 222250"/>
              <a:gd name="connsiteX5" fmla="*/ 26818 w 1944424"/>
              <a:gd name="connsiteY5" fmla="*/ 98155 h 222250"/>
              <a:gd name="connsiteX6" fmla="*/ 0 w 194442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4424" h="222250">
                <a:moveTo>
                  <a:pt x="0" y="0"/>
                </a:moveTo>
                <a:lnTo>
                  <a:pt x="1467062" y="0"/>
                </a:lnTo>
                <a:lnTo>
                  <a:pt x="1944424" y="109889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IMT-2030 disc.</a:t>
            </a:r>
          </a:p>
        </p:txBody>
      </p:sp>
      <p:sp>
        <p:nvSpPr>
          <p:cNvPr id="74" name="Chevron 60">
            <a:extLst>
              <a:ext uri="{FF2B5EF4-FFF2-40B4-BE49-F238E27FC236}">
                <a16:creationId xmlns:a16="http://schemas.microsoft.com/office/drawing/2014/main" id="{5D69FDDB-C580-4D36-A726-81B02AFBC5B3}"/>
              </a:ext>
            </a:extLst>
          </p:cNvPr>
          <p:cNvSpPr/>
          <p:nvPr/>
        </p:nvSpPr>
        <p:spPr bwMode="auto">
          <a:xfrm>
            <a:off x="2616407" y="2366112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75" name="Chevron 60">
            <a:extLst>
              <a:ext uri="{FF2B5EF4-FFF2-40B4-BE49-F238E27FC236}">
                <a16:creationId xmlns:a16="http://schemas.microsoft.com/office/drawing/2014/main" id="{A95FC4F5-F43D-4D64-A6D1-CE4E8289A9BA}"/>
              </a:ext>
            </a:extLst>
          </p:cNvPr>
          <p:cNvSpPr/>
          <p:nvPr/>
        </p:nvSpPr>
        <p:spPr bwMode="auto">
          <a:xfrm>
            <a:off x="3354701" y="2763597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76" name="Chevron 60">
            <a:extLst>
              <a:ext uri="{FF2B5EF4-FFF2-40B4-BE49-F238E27FC236}">
                <a16:creationId xmlns:a16="http://schemas.microsoft.com/office/drawing/2014/main" id="{4FBF5FAF-1F34-4E66-9835-4032BA03DF8A}"/>
              </a:ext>
            </a:extLst>
          </p:cNvPr>
          <p:cNvSpPr/>
          <p:nvPr/>
        </p:nvSpPr>
        <p:spPr bwMode="auto">
          <a:xfrm>
            <a:off x="3914770" y="3657878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77" name="Chevron 60">
            <a:extLst>
              <a:ext uri="{FF2B5EF4-FFF2-40B4-BE49-F238E27FC236}">
                <a16:creationId xmlns:a16="http://schemas.microsoft.com/office/drawing/2014/main" id="{85BD81A0-1D58-4BB2-ACE7-A810EA49BE0E}"/>
              </a:ext>
            </a:extLst>
          </p:cNvPr>
          <p:cNvSpPr/>
          <p:nvPr/>
        </p:nvSpPr>
        <p:spPr bwMode="auto">
          <a:xfrm>
            <a:off x="3788194" y="3274915"/>
            <a:ext cx="378629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78" name="Chevron 60">
            <a:extLst>
              <a:ext uri="{FF2B5EF4-FFF2-40B4-BE49-F238E27FC236}">
                <a16:creationId xmlns:a16="http://schemas.microsoft.com/office/drawing/2014/main" id="{B6625B56-F19B-4D17-8457-F3F7911A71D5}"/>
              </a:ext>
            </a:extLst>
          </p:cNvPr>
          <p:cNvSpPr/>
          <p:nvPr/>
        </p:nvSpPr>
        <p:spPr bwMode="auto">
          <a:xfrm>
            <a:off x="5671180" y="4916392"/>
            <a:ext cx="2709334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BA904CE1-7BFF-46C5-AEB5-1F5FE86D1AD5}"/>
              </a:ext>
            </a:extLst>
          </p:cNvPr>
          <p:cNvCxnSpPr>
            <a:cxnSpLocks/>
          </p:cNvCxnSpPr>
          <p:nvPr/>
        </p:nvCxnSpPr>
        <p:spPr bwMode="auto">
          <a:xfrm>
            <a:off x="2683188" y="138452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80" name="TextBox 79">
            <a:extLst>
              <a:ext uri="{FF2B5EF4-FFF2-40B4-BE49-F238E27FC236}">
                <a16:creationId xmlns:a16="http://schemas.microsoft.com/office/drawing/2014/main" id="{4C842512-B50E-42C7-95C3-9EEC93471D8A}"/>
              </a:ext>
            </a:extLst>
          </p:cNvPr>
          <p:cNvSpPr txBox="1"/>
          <p:nvPr/>
        </p:nvSpPr>
        <p:spPr>
          <a:xfrm>
            <a:off x="3580760" y="126229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7E60EEB5-305E-435A-BAE7-F533EAC79A48}"/>
              </a:ext>
            </a:extLst>
          </p:cNvPr>
          <p:cNvCxnSpPr>
            <a:cxnSpLocks/>
          </p:cNvCxnSpPr>
          <p:nvPr/>
        </p:nvCxnSpPr>
        <p:spPr bwMode="auto">
          <a:xfrm>
            <a:off x="5084331" y="138792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82" name="TextBox 81">
            <a:extLst>
              <a:ext uri="{FF2B5EF4-FFF2-40B4-BE49-F238E27FC236}">
                <a16:creationId xmlns:a16="http://schemas.microsoft.com/office/drawing/2014/main" id="{DB8623C3-92D4-4135-BBC7-077A96551FC0}"/>
              </a:ext>
            </a:extLst>
          </p:cNvPr>
          <p:cNvSpPr txBox="1"/>
          <p:nvPr/>
        </p:nvSpPr>
        <p:spPr>
          <a:xfrm>
            <a:off x="5981903" y="126568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16FDEED6-220B-4025-85D5-28B982BFC363}"/>
              </a:ext>
            </a:extLst>
          </p:cNvPr>
          <p:cNvCxnSpPr>
            <a:cxnSpLocks/>
          </p:cNvCxnSpPr>
          <p:nvPr/>
        </p:nvCxnSpPr>
        <p:spPr bwMode="auto">
          <a:xfrm>
            <a:off x="7478700" y="137776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84" name="TextBox 83">
            <a:extLst>
              <a:ext uri="{FF2B5EF4-FFF2-40B4-BE49-F238E27FC236}">
                <a16:creationId xmlns:a16="http://schemas.microsoft.com/office/drawing/2014/main" id="{9506D249-44B4-4351-A501-86EDF7B080F8}"/>
              </a:ext>
            </a:extLst>
          </p:cNvPr>
          <p:cNvSpPr txBox="1"/>
          <p:nvPr/>
        </p:nvSpPr>
        <p:spPr>
          <a:xfrm>
            <a:off x="8044379" y="126907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85" name="Thought Bubble: Cloud 84">
            <a:extLst>
              <a:ext uri="{FF2B5EF4-FFF2-40B4-BE49-F238E27FC236}">
                <a16:creationId xmlns:a16="http://schemas.microsoft.com/office/drawing/2014/main" id="{BB323179-9BC9-4872-B0D1-FA97B29A5A52}"/>
              </a:ext>
            </a:extLst>
          </p:cNvPr>
          <p:cNvSpPr/>
          <p:nvPr/>
        </p:nvSpPr>
        <p:spPr bwMode="auto">
          <a:xfrm>
            <a:off x="3965870" y="4406738"/>
            <a:ext cx="1608028" cy="43894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86" name="Chevron 60">
            <a:extLst>
              <a:ext uri="{FF2B5EF4-FFF2-40B4-BE49-F238E27FC236}">
                <a16:creationId xmlns:a16="http://schemas.microsoft.com/office/drawing/2014/main" id="{503B9403-CF87-423D-BA27-A88D4CE94AC0}"/>
              </a:ext>
            </a:extLst>
          </p:cNvPr>
          <p:cNvSpPr/>
          <p:nvPr/>
        </p:nvSpPr>
        <p:spPr bwMode="auto">
          <a:xfrm>
            <a:off x="3315906" y="3262812"/>
            <a:ext cx="623455" cy="281698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&amp; RAN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WGs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SID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FBC222A7-6587-4619-BF83-8C5AF90F838B}"/>
              </a:ext>
            </a:extLst>
          </p:cNvPr>
          <p:cNvSpPr txBox="1"/>
          <p:nvPr/>
        </p:nvSpPr>
        <p:spPr>
          <a:xfrm>
            <a:off x="3874806" y="4506332"/>
            <a:ext cx="16796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SID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88" name="Chevron 60">
            <a:extLst>
              <a:ext uri="{FF2B5EF4-FFF2-40B4-BE49-F238E27FC236}">
                <a16:creationId xmlns:a16="http://schemas.microsoft.com/office/drawing/2014/main" id="{7E4C6CEC-08E0-44C0-AFC0-0619E877F278}"/>
              </a:ext>
            </a:extLst>
          </p:cNvPr>
          <p:cNvSpPr/>
          <p:nvPr/>
        </p:nvSpPr>
        <p:spPr bwMode="auto">
          <a:xfrm>
            <a:off x="4490081" y="4115960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89" name="Title 1">
            <a:extLst>
              <a:ext uri="{FF2B5EF4-FFF2-40B4-BE49-F238E27FC236}">
                <a16:creationId xmlns:a16="http://schemas.microsoft.com/office/drawing/2014/main" id="{0C34E89A-FAA9-40BF-95CB-4C496CF9E79F}"/>
              </a:ext>
            </a:extLst>
          </p:cNvPr>
          <p:cNvSpPr txBox="1">
            <a:spLocks/>
          </p:cNvSpPr>
          <p:nvPr/>
        </p:nvSpPr>
        <p:spPr bwMode="auto">
          <a:xfrm>
            <a:off x="735576" y="82296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(FS) 6G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0" name="Chevron 60">
            <a:extLst>
              <a:ext uri="{FF2B5EF4-FFF2-40B4-BE49-F238E27FC236}">
                <a16:creationId xmlns:a16="http://schemas.microsoft.com/office/drawing/2014/main" id="{61F4B432-D6ED-4EF2-AA90-200276FC493F}"/>
              </a:ext>
            </a:extLst>
          </p:cNvPr>
          <p:cNvSpPr/>
          <p:nvPr/>
        </p:nvSpPr>
        <p:spPr bwMode="auto">
          <a:xfrm>
            <a:off x="7504284" y="3261402"/>
            <a:ext cx="5507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91" name="Thought Bubble: Cloud 90">
            <a:extLst>
              <a:ext uri="{FF2B5EF4-FFF2-40B4-BE49-F238E27FC236}">
                <a16:creationId xmlns:a16="http://schemas.microsoft.com/office/drawing/2014/main" id="{594361E5-78E9-4040-84A4-8E51289B4E0D}"/>
              </a:ext>
            </a:extLst>
          </p:cNvPr>
          <p:cNvSpPr/>
          <p:nvPr/>
        </p:nvSpPr>
        <p:spPr bwMode="auto">
          <a:xfrm>
            <a:off x="7911839" y="4911750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5A2456C4-5D37-4CDE-878C-B5DD5B508778}"/>
              </a:ext>
            </a:extLst>
          </p:cNvPr>
          <p:cNvSpPr txBox="1"/>
          <p:nvPr/>
        </p:nvSpPr>
        <p:spPr>
          <a:xfrm>
            <a:off x="7823938" y="4937906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93" name="TextBox 1">
            <a:extLst>
              <a:ext uri="{FF2B5EF4-FFF2-40B4-BE49-F238E27FC236}">
                <a16:creationId xmlns:a16="http://schemas.microsoft.com/office/drawing/2014/main" id="{25656603-CDFA-4454-ADF9-89FA3EA135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5528" y="88403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cxnSp>
        <p:nvCxnSpPr>
          <p:cNvPr id="94" name="Straight Connector 114">
            <a:extLst>
              <a:ext uri="{FF2B5EF4-FFF2-40B4-BE49-F238E27FC236}">
                <a16:creationId xmlns:a16="http://schemas.microsoft.com/office/drawing/2014/main" id="{597255BB-CA81-4DCC-88FD-4BE3EEBED41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12472" y="176795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5" name="Thought Bubble: Cloud 94">
            <a:extLst>
              <a:ext uri="{FF2B5EF4-FFF2-40B4-BE49-F238E27FC236}">
                <a16:creationId xmlns:a16="http://schemas.microsoft.com/office/drawing/2014/main" id="{B30AA137-C668-4451-81D8-CB08F8725F7E}"/>
              </a:ext>
            </a:extLst>
          </p:cNvPr>
          <p:cNvSpPr/>
          <p:nvPr/>
        </p:nvSpPr>
        <p:spPr bwMode="auto">
          <a:xfrm>
            <a:off x="5661725" y="4384040"/>
            <a:ext cx="3063940" cy="379530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C1C38668-4AAD-4754-ABA3-8CA8C9976CD4}"/>
              </a:ext>
            </a:extLst>
          </p:cNvPr>
          <p:cNvSpPr txBox="1"/>
          <p:nvPr/>
        </p:nvSpPr>
        <p:spPr>
          <a:xfrm>
            <a:off x="5790848" y="4451209"/>
            <a:ext cx="262353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)TBD</a:t>
            </a:r>
          </a:p>
        </p:txBody>
      </p:sp>
      <p:sp>
        <p:nvSpPr>
          <p:cNvPr id="97" name="Diamond 96">
            <a:extLst>
              <a:ext uri="{FF2B5EF4-FFF2-40B4-BE49-F238E27FC236}">
                <a16:creationId xmlns:a16="http://schemas.microsoft.com/office/drawing/2014/main" id="{1B2971F5-CE28-4DEB-ACA2-D2C50010197F}"/>
              </a:ext>
            </a:extLst>
          </p:cNvPr>
          <p:cNvSpPr/>
          <p:nvPr/>
        </p:nvSpPr>
        <p:spPr bwMode="auto">
          <a:xfrm>
            <a:off x="968948" y="1843209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8" name="Title 1">
            <a:extLst>
              <a:ext uri="{FF2B5EF4-FFF2-40B4-BE49-F238E27FC236}">
                <a16:creationId xmlns:a16="http://schemas.microsoft.com/office/drawing/2014/main" id="{A9DE13A4-F13E-49FE-B4E1-F8D4E7338E34}"/>
              </a:ext>
            </a:extLst>
          </p:cNvPr>
          <p:cNvSpPr txBox="1">
            <a:spLocks/>
          </p:cNvSpPr>
          <p:nvPr/>
        </p:nvSpPr>
        <p:spPr bwMode="auto">
          <a:xfrm>
            <a:off x="1151810" y="218941"/>
            <a:ext cx="7142018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sz="3600" dirty="0"/>
              <a:t>Release 20 6G timeline with SA5</a:t>
            </a:r>
            <a:endParaRPr lang="en-US" sz="3600" dirty="0"/>
          </a:p>
        </p:txBody>
      </p:sp>
      <p:sp>
        <p:nvSpPr>
          <p:cNvPr id="99" name="Chevron 60">
            <a:extLst>
              <a:ext uri="{FF2B5EF4-FFF2-40B4-BE49-F238E27FC236}">
                <a16:creationId xmlns:a16="http://schemas.microsoft.com/office/drawing/2014/main" id="{2BF9315E-B8AB-43ED-9B0F-64F4B998733C}"/>
              </a:ext>
            </a:extLst>
          </p:cNvPr>
          <p:cNvSpPr/>
          <p:nvPr/>
        </p:nvSpPr>
        <p:spPr bwMode="auto">
          <a:xfrm>
            <a:off x="3874805" y="5238424"/>
            <a:ext cx="651403" cy="18698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altLang="zh-CN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 6G SID </a:t>
            </a:r>
            <a:r>
              <a:rPr lang="fr-FR" altLang="zh-CN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altLang="zh-CN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0" name="Chevron 60">
            <a:extLst>
              <a:ext uri="{FF2B5EF4-FFF2-40B4-BE49-F238E27FC236}">
                <a16:creationId xmlns:a16="http://schemas.microsoft.com/office/drawing/2014/main" id="{0FA94382-DC66-4307-B5A1-009A379BA94C}"/>
              </a:ext>
            </a:extLst>
          </p:cNvPr>
          <p:cNvSpPr/>
          <p:nvPr/>
        </p:nvSpPr>
        <p:spPr bwMode="auto">
          <a:xfrm>
            <a:off x="4458475" y="5221213"/>
            <a:ext cx="3681585" cy="22225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fr-FR" sz="900">
                <a:latin typeface="+mn-lt"/>
                <a:ea typeface="ＭＳ Ｐゴシック" charset="-128"/>
              </a:rPr>
              <a:t>SA5 6G Study(ies</a:t>
            </a:r>
            <a:r>
              <a:rPr lang="fr-FR" sz="900" dirty="0">
                <a:latin typeface="+mn-lt"/>
                <a:ea typeface="ＭＳ Ｐゴシック" charset="-128"/>
              </a:rPr>
              <a:t>)</a:t>
            </a:r>
          </a:p>
        </p:txBody>
      </p:sp>
      <p:sp>
        <p:nvSpPr>
          <p:cNvPr id="101" name="矩形 1">
            <a:extLst>
              <a:ext uri="{FF2B5EF4-FFF2-40B4-BE49-F238E27FC236}">
                <a16:creationId xmlns:a16="http://schemas.microsoft.com/office/drawing/2014/main" id="{77625851-FF1E-485E-A2F9-CD90BA5B58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88194" y="5167005"/>
            <a:ext cx="4411276" cy="342925"/>
          </a:xfrm>
          <a:prstGeom prst="rect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4CCC7DF7-9483-461B-A2DD-0F7AB9F6D464}"/>
              </a:ext>
            </a:extLst>
          </p:cNvPr>
          <p:cNvSpPr txBox="1"/>
          <p:nvPr/>
        </p:nvSpPr>
        <p:spPr>
          <a:xfrm>
            <a:off x="8268345" y="5121463"/>
            <a:ext cx="87556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SA5</a:t>
            </a:r>
          </a:p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Timeline</a:t>
            </a:r>
            <a:endParaRPr lang="zh-CN" altLang="en-US" sz="11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" name="Star: 5 Points 102">
            <a:extLst>
              <a:ext uri="{FF2B5EF4-FFF2-40B4-BE49-F238E27FC236}">
                <a16:creationId xmlns:a16="http://schemas.microsoft.com/office/drawing/2014/main" id="{5BD71008-0039-4719-A06A-6A7D96A26486}"/>
              </a:ext>
            </a:extLst>
          </p:cNvPr>
          <p:cNvSpPr/>
          <p:nvPr/>
        </p:nvSpPr>
        <p:spPr bwMode="auto">
          <a:xfrm>
            <a:off x="3805229" y="5432754"/>
            <a:ext cx="243274" cy="211077"/>
          </a:xfrm>
          <a:prstGeom prst="star5">
            <a:avLst/>
          </a:pr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4" name="TextBox 1">
            <a:extLst>
              <a:ext uri="{FF2B5EF4-FFF2-40B4-BE49-F238E27FC236}">
                <a16:creationId xmlns:a16="http://schemas.microsoft.com/office/drawing/2014/main" id="{3C457EC6-92DE-422D-9DCE-E798836A59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1696" y="5629886"/>
            <a:ext cx="1164115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Workshops 6G SA5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44DF39B2-C4EE-46F8-AA0C-706C91389BCB}"/>
              </a:ext>
            </a:extLst>
          </p:cNvPr>
          <p:cNvSpPr/>
          <p:nvPr/>
        </p:nvSpPr>
        <p:spPr>
          <a:xfrm>
            <a:off x="9350632" y="1746123"/>
            <a:ext cx="259097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altLang="zh-CN" sz="1400" b="1" dirty="0">
                <a:solidFill>
                  <a:prstClr val="black"/>
                </a:solidFill>
                <a:latin typeface="Calibri"/>
              </a:rPr>
              <a:t>SA5 6G SI Rel-20: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prstClr val="black"/>
                </a:solidFill>
                <a:latin typeface="Calibri"/>
              </a:rPr>
              <a:t>Start of Rel-20 study: Sep.2025 (SA#109/SA5#163)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prstClr val="black"/>
                </a:solidFill>
                <a:latin typeface="Calibri"/>
              </a:rPr>
              <a:t>End of Rel-20 study: Mar.2027 (SA#115/SA5#171)</a:t>
            </a:r>
            <a:r>
              <a:rPr lang="en-US" altLang="zh-CN" sz="1400" dirty="0">
                <a:solidFill>
                  <a:srgbClr val="FF0000"/>
                </a:solidFill>
                <a:latin typeface="Calibri"/>
              </a:rPr>
              <a:t> (end time may be adjusted according to overall 3GPP time plan)</a:t>
            </a:r>
            <a:endParaRPr lang="en-US" altLang="zh-CN" sz="14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06" name="Picture 105" descr="A blue and black logo&#10;&#10;Description automatically generated">
            <a:extLst>
              <a:ext uri="{FF2B5EF4-FFF2-40B4-BE49-F238E27FC236}">
                <a16:creationId xmlns:a16="http://schemas.microsoft.com/office/drawing/2014/main" id="{C7285728-23F4-4CFD-8CD0-500E192082F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29" y="258358"/>
            <a:ext cx="1364884" cy="767747"/>
          </a:xfrm>
          <a:prstGeom prst="rect">
            <a:avLst/>
          </a:prstGeom>
        </p:spPr>
      </p:pic>
      <p:sp>
        <p:nvSpPr>
          <p:cNvPr id="107" name="Rectangle 106">
            <a:extLst>
              <a:ext uri="{FF2B5EF4-FFF2-40B4-BE49-F238E27FC236}">
                <a16:creationId xmlns:a16="http://schemas.microsoft.com/office/drawing/2014/main" id="{0A2C74CC-A327-4B4C-9308-9E5D39D1AD47}"/>
              </a:ext>
            </a:extLst>
          </p:cNvPr>
          <p:cNvSpPr/>
          <p:nvPr/>
        </p:nvSpPr>
        <p:spPr>
          <a:xfrm>
            <a:off x="8248244" y="6153596"/>
            <a:ext cx="243688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b="1" dirty="0"/>
              <a:t>(updated SA5 based on SP-250420)</a:t>
            </a:r>
            <a:endParaRPr lang="zh-CN" altLang="en-US" sz="1050" b="1" dirty="0"/>
          </a:p>
        </p:txBody>
      </p:sp>
    </p:spTree>
    <p:extLst>
      <p:ext uri="{BB962C8B-B14F-4D97-AF65-F5344CB8AC3E}">
        <p14:creationId xmlns:p14="http://schemas.microsoft.com/office/powerpoint/2010/main" val="31379086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e and black logo&#10;&#10;Description automatically generated">
            <a:extLst>
              <a:ext uri="{FF2B5EF4-FFF2-40B4-BE49-F238E27FC236}">
                <a16:creationId xmlns:a16="http://schemas.microsoft.com/office/drawing/2014/main" id="{E2FAF6F7-474C-468E-BEFC-FA65DE5011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CB366C7-1607-49D5-BD60-12F4EE0D4B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08722"/>
            <a:ext cx="9102725" cy="1143000"/>
          </a:xfrm>
        </p:spPr>
        <p:txBody>
          <a:bodyPr/>
          <a:lstStyle/>
          <a:p>
            <a:r>
              <a:rPr lang="en-US" altLang="zh-CN" dirty="0"/>
              <a:t>Rel-20 6G management features workshop</a:t>
            </a:r>
            <a:endParaRPr lang="zh-CN" alt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7E22589-EE13-41B0-9FF3-68CA99271EC2}"/>
              </a:ext>
            </a:extLst>
          </p:cNvPr>
          <p:cNvSpPr txBox="1">
            <a:spLocks/>
          </p:cNvSpPr>
          <p:nvPr/>
        </p:nvSpPr>
        <p:spPr bwMode="auto">
          <a:xfrm>
            <a:off x="652463" y="1391477"/>
            <a:ext cx="10904220" cy="464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zh-CN" sz="1600" b="1" kern="0" dirty="0"/>
              <a:t>Scope: </a:t>
            </a:r>
            <a:r>
              <a:rPr lang="en-US" altLang="zh-CN" sz="1600" kern="0" dirty="0"/>
              <a:t>6G related new management features including OAM/CH prime features and management support to new network features. </a:t>
            </a:r>
          </a:p>
          <a:p>
            <a:pPr lvl="1"/>
            <a:r>
              <a:rPr lang="en-US" altLang="zh-CN" sz="1400" kern="0" dirty="0">
                <a:highlight>
                  <a:srgbClr val="00FFFF"/>
                </a:highlight>
              </a:rPr>
              <a:t>Workshop#1: Online presentation on potential topics and directions (4 TUs)</a:t>
            </a:r>
          </a:p>
          <a:p>
            <a:pPr lvl="2"/>
            <a:r>
              <a:rPr lang="en-US" altLang="zh-CN" sz="1100" kern="0" dirty="0"/>
              <a:t>Jun 25, 2025 13:00-15:00 UTC</a:t>
            </a:r>
          </a:p>
          <a:p>
            <a:pPr lvl="2"/>
            <a:r>
              <a:rPr lang="en-US" altLang="zh-CN" sz="1100" kern="0" dirty="0"/>
              <a:t>Jun 26, 2025 13:00-15:00 UTC</a:t>
            </a:r>
          </a:p>
          <a:p>
            <a:r>
              <a:rPr lang="en-US" altLang="zh-CN" sz="1600" b="1" kern="0" dirty="0"/>
              <a:t>Agenda</a:t>
            </a:r>
          </a:p>
          <a:p>
            <a:pPr marL="1144588" lvl="1" indent="-460375">
              <a:buFont typeface="+mj-lt"/>
              <a:buAutoNum type="arabicPeriod"/>
            </a:pPr>
            <a:r>
              <a:rPr lang="en-US" altLang="zh-CN" sz="1600" kern="0" dirty="0"/>
              <a:t>Opening of the workshop </a:t>
            </a:r>
          </a:p>
          <a:p>
            <a:pPr marL="1141413" lvl="1" indent="-457200">
              <a:buFont typeface="+mj-lt"/>
              <a:buAutoNum type="arabicPeriod"/>
            </a:pPr>
            <a:r>
              <a:rPr lang="en-US" altLang="zh-CN" sz="1600" kern="0" dirty="0">
                <a:solidFill>
                  <a:srgbClr val="0000FF"/>
                </a:solidFill>
              </a:rPr>
              <a:t>Contributions from 3GPP member companies</a:t>
            </a:r>
          </a:p>
          <a:p>
            <a:pPr marL="1674784" lvl="2" indent="-457200"/>
            <a:r>
              <a:rPr lang="en-US" altLang="zh-CN" sz="1600" kern="0" dirty="0">
                <a:solidFill>
                  <a:srgbClr val="0000FF"/>
                </a:solidFill>
              </a:rPr>
              <a:t>Contributions on potential Rel-20 management use cases and requirements, etc. </a:t>
            </a:r>
          </a:p>
          <a:p>
            <a:pPr marL="1674784" lvl="2" indent="-457200"/>
            <a:r>
              <a:rPr lang="en-US" altLang="zh-CN" sz="1600" kern="0" dirty="0">
                <a:solidFill>
                  <a:srgbClr val="0000FF"/>
                </a:solidFill>
              </a:rPr>
              <a:t>Up to one contribution per company</a:t>
            </a:r>
          </a:p>
          <a:p>
            <a:pPr marL="1142962" lvl="1" indent="-457200">
              <a:buFont typeface="+mj-lt"/>
              <a:buAutoNum type="arabicPeriod" startAt="3"/>
            </a:pPr>
            <a:r>
              <a:rPr lang="en-US" altLang="zh-CN" sz="1600" kern="0" dirty="0"/>
              <a:t>Chairman's summary and open discussion</a:t>
            </a:r>
            <a:r>
              <a:rPr lang="en-US" altLang="zh-CN" sz="1600" i="1" kern="0" dirty="0">
                <a:solidFill>
                  <a:srgbClr val="FF0000"/>
                </a:solidFill>
              </a:rPr>
              <a:t> </a:t>
            </a:r>
          </a:p>
          <a:p>
            <a:pPr marL="1144588" lvl="1" indent="-460375">
              <a:buFont typeface="+mj-lt"/>
              <a:buAutoNum type="arabicPeriod" startAt="3"/>
            </a:pPr>
            <a:r>
              <a:rPr lang="en-US" altLang="zh-CN" sz="1600" kern="0" dirty="0"/>
              <a:t>Closing of the workshop</a:t>
            </a:r>
          </a:p>
          <a:p>
            <a:pPr marL="684213" lvl="1" indent="0">
              <a:buNone/>
            </a:pPr>
            <a:endParaRPr lang="en-US" altLang="zh-CN" sz="1600" kern="0" dirty="0"/>
          </a:p>
          <a:p>
            <a:pPr marL="608013" lvl="1" indent="-608013">
              <a:buBlip>
                <a:blip r:embed="rId3"/>
              </a:buBlip>
            </a:pPr>
            <a:r>
              <a:rPr lang="en-US" altLang="zh-CN" sz="1600" kern="0" dirty="0">
                <a:cs typeface="+mn-cs"/>
              </a:rPr>
              <a:t>Please feel free to contact Chair if you plan to provide presentation, and it will be helpful to make better planning for this activity.</a:t>
            </a:r>
            <a:endParaRPr lang="zh-CN" altLang="en-US" sz="1600" kern="0" dirty="0">
              <a:cs typeface="+mn-cs"/>
            </a:endParaRPr>
          </a:p>
          <a:p>
            <a:pPr marL="608013" lvl="1" indent="-608013">
              <a:buBlip>
                <a:blip r:embed="rId3"/>
              </a:buBlip>
            </a:pPr>
            <a:endParaRPr lang="en-US" altLang="zh-CN" sz="1600" kern="0" dirty="0">
              <a:cs typeface="+mn-cs"/>
            </a:endParaRPr>
          </a:p>
          <a:p>
            <a:pPr lvl="1"/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29930157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40FED122-6C1B-4B11-A573-5E411BF72A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8269" y="228600"/>
            <a:ext cx="7737447" cy="883508"/>
          </a:xfrm>
        </p:spPr>
        <p:txBody>
          <a:bodyPr/>
          <a:lstStyle/>
          <a:p>
            <a:pPr eaLnBrk="1" hangingPunct="1"/>
            <a:r>
              <a:rPr lang="de-DE" altLang="de-DE" sz="3600" b="1" dirty="0"/>
              <a:t>SA5 Rel-20 6G Content Definition steps</a:t>
            </a:r>
          </a:p>
        </p:txBody>
      </p:sp>
      <p:pic>
        <p:nvPicPr>
          <p:cNvPr id="10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B5F47DD8-E2E2-4DE3-B55C-F0A435C4A5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F28DBE3A-4D21-4FCC-9690-7BB8A7886402}"/>
              </a:ext>
            </a:extLst>
          </p:cNvPr>
          <p:cNvSpPr txBox="1">
            <a:spLocks/>
          </p:cNvSpPr>
          <p:nvPr/>
        </p:nvSpPr>
        <p:spPr bwMode="auto">
          <a:xfrm>
            <a:off x="486810" y="1309390"/>
            <a:ext cx="11388436" cy="4117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en-US" sz="1400" b="1" kern="0" dirty="0">
                <a:latin typeface="Söhne"/>
              </a:rPr>
              <a:t>Following SA content definition steps guidance in SP-241738 : </a:t>
            </a:r>
          </a:p>
          <a:p>
            <a:pPr>
              <a:buFont typeface="+mj-lt"/>
              <a:buAutoNum type="arabicPeriod"/>
            </a:pPr>
            <a:r>
              <a:rPr lang="en-US" sz="1400" b="1" kern="0" dirty="0">
                <a:latin typeface="Söhne"/>
              </a:rPr>
              <a:t>Discussion and Guidance for Rel-20 6G Scope</a:t>
            </a:r>
            <a:r>
              <a:rPr lang="en-US" sz="1400" kern="0" dirty="0">
                <a:latin typeface="Söhne"/>
              </a:rPr>
              <a:t>: The content proposals for SA5 Rel-20 6G being discussed during the SA5 Rel-20 6G Workshop in June. </a:t>
            </a:r>
          </a:p>
          <a:p>
            <a:pPr lvl="1"/>
            <a:r>
              <a:rPr lang="en-US" sz="1400" kern="0" dirty="0">
                <a:highlight>
                  <a:srgbClr val="00FFFF"/>
                </a:highlight>
                <a:latin typeface="Söhne"/>
              </a:rPr>
              <a:t>The potential topics should be categorized by </a:t>
            </a:r>
            <a:r>
              <a:rPr lang="en-US" sz="1400" b="1" kern="0" dirty="0">
                <a:highlight>
                  <a:srgbClr val="00FFFF"/>
                </a:highlight>
                <a:latin typeface="Söhne"/>
              </a:rPr>
              <a:t>prime</a:t>
            </a:r>
            <a:r>
              <a:rPr lang="en-US" sz="1400" kern="0" dirty="0">
                <a:highlight>
                  <a:srgbClr val="00FFFF"/>
                </a:highlight>
                <a:latin typeface="Söhne"/>
              </a:rPr>
              <a:t> and </a:t>
            </a:r>
            <a:r>
              <a:rPr lang="en-US" sz="1400" b="1" kern="0" dirty="0">
                <a:highlight>
                  <a:srgbClr val="00FFFF"/>
                </a:highlight>
                <a:latin typeface="Söhne"/>
              </a:rPr>
              <a:t>supporting topics</a:t>
            </a:r>
            <a:r>
              <a:rPr lang="en-US" sz="1400" kern="0" dirty="0">
                <a:highlight>
                  <a:srgbClr val="00FFFF"/>
                </a:highlight>
                <a:latin typeface="Söhne"/>
              </a:rPr>
              <a:t>. </a:t>
            </a:r>
          </a:p>
          <a:p>
            <a:pPr lvl="1"/>
            <a:r>
              <a:rPr lang="en-US" sz="1400" kern="0" dirty="0">
                <a:highlight>
                  <a:srgbClr val="00FFFF"/>
                </a:highlight>
                <a:latin typeface="Söhne"/>
              </a:rPr>
              <a:t>Maximum 62 TUs available for OAM, </a:t>
            </a:r>
            <a:r>
              <a:rPr lang="en-US" altLang="zh-CN" sz="1400" kern="0" dirty="0">
                <a:highlight>
                  <a:srgbClr val="00FFFF"/>
                </a:highlight>
              </a:rPr>
              <a:t>Maximum 40 TUs available</a:t>
            </a:r>
            <a:r>
              <a:rPr lang="en-US" sz="1400" kern="0" dirty="0">
                <a:highlight>
                  <a:srgbClr val="00FFFF"/>
                </a:highlight>
                <a:latin typeface="Söhne"/>
              </a:rPr>
              <a:t> for CH</a:t>
            </a:r>
          </a:p>
          <a:p>
            <a:pPr lvl="1"/>
            <a:r>
              <a:rPr lang="en-US" altLang="zh-CN" sz="1400" kern="0" dirty="0">
                <a:highlight>
                  <a:srgbClr val="00FFFF"/>
                </a:highlight>
                <a:latin typeface="Söhne"/>
              </a:rPr>
              <a:t>The</a:t>
            </a:r>
            <a:r>
              <a:rPr lang="zh-CN" altLang="en-US" sz="1400" kern="0" dirty="0">
                <a:highlight>
                  <a:srgbClr val="00FFFF"/>
                </a:highlight>
                <a:latin typeface="Söhne"/>
              </a:rPr>
              <a:t> </a:t>
            </a:r>
            <a:r>
              <a:rPr lang="en-US" altLang="zh-CN" sz="1400" kern="0" dirty="0">
                <a:highlight>
                  <a:srgbClr val="00FFFF"/>
                </a:highlight>
                <a:latin typeface="Söhne"/>
              </a:rPr>
              <a:t>study</a:t>
            </a:r>
            <a:r>
              <a:rPr lang="zh-CN" altLang="en-US" sz="1400" kern="0" dirty="0">
                <a:highlight>
                  <a:srgbClr val="00FFFF"/>
                </a:highlight>
                <a:latin typeface="Söhne"/>
              </a:rPr>
              <a:t> </a:t>
            </a:r>
            <a:r>
              <a:rPr lang="en-US" altLang="zh-CN" sz="1400" kern="0" dirty="0">
                <a:highlight>
                  <a:srgbClr val="00FFFF"/>
                </a:highlight>
                <a:latin typeface="Söhne"/>
              </a:rPr>
              <a:t>of</a:t>
            </a:r>
            <a:r>
              <a:rPr lang="zh-CN" altLang="en-US" sz="1400" kern="0" dirty="0">
                <a:highlight>
                  <a:srgbClr val="00FFFF"/>
                </a:highlight>
                <a:latin typeface="Söhne"/>
              </a:rPr>
              <a:t> </a:t>
            </a:r>
            <a:r>
              <a:rPr lang="en-US" altLang="zh-CN" sz="1400" kern="0" dirty="0">
                <a:highlight>
                  <a:srgbClr val="00FFFF"/>
                </a:highlight>
                <a:latin typeface="Söhne"/>
              </a:rPr>
              <a:t>6G should start with 1 study item for OAM and 1 study item for CH. </a:t>
            </a:r>
          </a:p>
          <a:p>
            <a:pPr lvl="1"/>
            <a:r>
              <a:rPr lang="en-US" altLang="zh-CN" sz="1400" kern="0" dirty="0">
                <a:highlight>
                  <a:srgbClr val="00FFFF"/>
                </a:highlight>
                <a:latin typeface="Söhne"/>
              </a:rPr>
              <a:t>Moderator: </a:t>
            </a:r>
          </a:p>
          <a:p>
            <a:pPr lvl="2"/>
            <a:r>
              <a:rPr lang="en-US" altLang="zh-CN" sz="1400" kern="0" dirty="0"/>
              <a:t>OAM Moderator: Wang Zhao Ning (China Unicom)</a:t>
            </a:r>
          </a:p>
          <a:p>
            <a:pPr lvl="2"/>
            <a:r>
              <a:rPr lang="en-US" altLang="zh-CN" sz="1400" kern="0" dirty="0"/>
              <a:t>Charging Moderator: Mo </a:t>
            </a:r>
            <a:r>
              <a:rPr lang="en-US" altLang="zh-CN" sz="1400" kern="0" dirty="0" err="1"/>
              <a:t>Zhi</a:t>
            </a:r>
            <a:r>
              <a:rPr lang="en-US" altLang="zh-CN" sz="1400" kern="0" dirty="0"/>
              <a:t> </a:t>
            </a:r>
            <a:r>
              <a:rPr lang="en-US" altLang="zh-CN" sz="1400" kern="0" dirty="0" err="1"/>
              <a:t>wei</a:t>
            </a:r>
            <a:r>
              <a:rPr lang="en-US" altLang="zh-CN" sz="1400" kern="0" dirty="0"/>
              <a:t> (China Telecom)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400" b="1" kern="0" dirty="0">
                <a:latin typeface="Söhne"/>
              </a:rPr>
              <a:t>Moderated Email Discussions</a:t>
            </a:r>
            <a:r>
              <a:rPr lang="en-US" altLang="zh-CN" sz="1400" kern="0" dirty="0">
                <a:latin typeface="Söhne"/>
              </a:rPr>
              <a:t>: Moderated Email Discussions to develop SID details corresponding to the Rel-20 6G topics identified in the prime/supporting feature list. The focus will be on defining technical objectives, work tasks, and estimated budgets for each task. These discussions are planned to start after SA5#161.  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400" b="1" kern="0" dirty="0">
                <a:latin typeface="Söhne"/>
              </a:rPr>
              <a:t>Approval of Selected Rel-20 6G SID</a:t>
            </a:r>
            <a:r>
              <a:rPr lang="en-US" altLang="zh-CN" sz="1400" kern="0" dirty="0">
                <a:latin typeface="Söhne"/>
              </a:rPr>
              <a:t>: Companies may submit the SID to SA5#162 for WG agreement. SA5 targets to submit SIs to </a:t>
            </a:r>
            <a:r>
              <a:rPr lang="en-US" altLang="zh-CN" sz="1400" kern="0" dirty="0">
                <a:solidFill>
                  <a:srgbClr val="0000FF"/>
                </a:solidFill>
                <a:latin typeface="Söhne"/>
              </a:rPr>
              <a:t>SA#109</a:t>
            </a:r>
            <a:r>
              <a:rPr lang="en-US" altLang="zh-CN" sz="1400" kern="0" dirty="0">
                <a:latin typeface="Söhne"/>
              </a:rPr>
              <a:t> for approval. Ideally, the Rel-20 6G SID for approval at this step should have no dependencies on Rel-20 work in RAN and SA. SID for approval should follow the guidance on </a:t>
            </a:r>
            <a:r>
              <a:rPr lang="en-US" altLang="zh-CN" sz="1400" kern="0" dirty="0" err="1">
                <a:latin typeface="Söhne"/>
              </a:rPr>
              <a:t>Rapporteurship</a:t>
            </a:r>
            <a:r>
              <a:rPr lang="en-US" altLang="zh-CN" sz="1400" kern="0" dirty="0">
                <a:latin typeface="Söhne"/>
              </a:rPr>
              <a:t> (see </a:t>
            </a:r>
            <a:r>
              <a:rPr lang="en-US" altLang="zh-CN" sz="1400" kern="0" dirty="0">
                <a:latin typeface="Söhne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SP-230746</a:t>
            </a:r>
            <a:r>
              <a:rPr lang="en-US" altLang="zh-CN" sz="1400" kern="0" dirty="0">
                <a:latin typeface="Söhne"/>
              </a:rPr>
              <a:t>). 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400" b="1" kern="0" dirty="0">
                <a:latin typeface="Söhne"/>
              </a:rPr>
              <a:t>WG commences Rel-20 6G SI Work</a:t>
            </a:r>
            <a:r>
              <a:rPr lang="en-US" altLang="zh-CN" sz="1400" kern="0" dirty="0">
                <a:latin typeface="Söhne"/>
              </a:rPr>
              <a:t>: After the approval of the SID at SA#109, SA5 will start working on the approved SID during Q4 meetings.</a:t>
            </a:r>
          </a:p>
        </p:txBody>
      </p:sp>
    </p:spTree>
    <p:extLst>
      <p:ext uri="{BB962C8B-B14F-4D97-AF65-F5344CB8AC3E}">
        <p14:creationId xmlns:p14="http://schemas.microsoft.com/office/powerpoint/2010/main" val="4574813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2870" y="2787365"/>
            <a:ext cx="8221835" cy="519616"/>
          </a:xfrm>
        </p:spPr>
        <p:txBody>
          <a:bodyPr/>
          <a:lstStyle/>
          <a:p>
            <a:r>
              <a:rPr lang="sv-SE" sz="4400" dirty="0" err="1"/>
              <a:t>Thank</a:t>
            </a:r>
            <a:r>
              <a:rPr lang="sv-SE" sz="4400" dirty="0"/>
              <a:t> </a:t>
            </a:r>
            <a:r>
              <a:rPr lang="sv-SE" sz="4400" dirty="0" err="1"/>
              <a:t>you</a:t>
            </a:r>
            <a:r>
              <a:rPr lang="sv-SE" sz="44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F22EAC7-33FE-46C7-93AF-9B09E2C21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8056" y="0"/>
            <a:ext cx="8388350" cy="93472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de-DE" altLang="de-DE" sz="4000" dirty="0"/>
              <a:t>SA5 calendar with OAM TU (one track)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EFDD739-EAD3-45DA-BDFC-A6C6D71CEC5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419456" y="1476938"/>
          <a:ext cx="8388351" cy="4669989"/>
        </p:xfrm>
        <a:graphic>
          <a:graphicData uri="http://schemas.openxmlformats.org/drawingml/2006/table">
            <a:tbl>
              <a:tblPr firstRow="1" firstCol="1" bandRow="1"/>
              <a:tblGrid>
                <a:gridCol w="1009726">
                  <a:extLst>
                    <a:ext uri="{9D8B030D-6E8A-4147-A177-3AD203B41FA5}">
                      <a16:colId xmlns:a16="http://schemas.microsoft.com/office/drawing/2014/main" val="453583115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560376874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309222227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2041094273"/>
                    </a:ext>
                  </a:extLst>
                </a:gridCol>
                <a:gridCol w="1544856">
                  <a:extLst>
                    <a:ext uri="{9D8B030D-6E8A-4147-A177-3AD203B41FA5}">
                      <a16:colId xmlns:a16="http://schemas.microsoft.com/office/drawing/2014/main" val="1996662489"/>
                    </a:ext>
                  </a:extLst>
                </a:gridCol>
                <a:gridCol w="1458896">
                  <a:extLst>
                    <a:ext uri="{9D8B030D-6E8A-4147-A177-3AD203B41FA5}">
                      <a16:colId xmlns:a16="http://schemas.microsoft.com/office/drawing/2014/main" val="1593344267"/>
                    </a:ext>
                  </a:extLst>
                </a:gridCol>
              </a:tblGrid>
              <a:tr h="5342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Time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Thursday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Friday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Closing plenary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014564"/>
                  </a:ext>
                </a:extLst>
              </a:tr>
              <a:tr h="50249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Q0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(8:00~8:55)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(If needed)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NA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Breakout (opt.)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Start at 8:30am (may change depends on the host restriction)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313744"/>
                  </a:ext>
                </a:extLst>
              </a:tr>
              <a:tr h="56854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Q1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(9:00 - 10:30)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 (1TU)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9854894"/>
                  </a:ext>
                </a:extLst>
              </a:tr>
              <a:tr h="24424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10:30 - 11:00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93756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Q2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(11:00 - 12:30)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733211"/>
                  </a:ext>
                </a:extLst>
              </a:tr>
              <a:tr h="20438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12:30 - 14:00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268007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Q3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(14:00 - 15:30)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2675116"/>
                  </a:ext>
                </a:extLst>
              </a:tr>
              <a:tr h="2352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15:30 - 16:00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7987309"/>
                  </a:ext>
                </a:extLst>
              </a:tr>
              <a:tr h="49443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Q4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(16:00 - 17:30)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856872"/>
                  </a:ext>
                </a:extLst>
              </a:tr>
              <a:tr h="2405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17:30 - 17:40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8725036"/>
                  </a:ext>
                </a:extLst>
              </a:tr>
              <a:tr h="55371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Q5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(17:40 – 19:10)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Stream#1 (0.5 TU) 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Stop around 18:45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Social evening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Revision session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52346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3EE13C7-ECF6-4142-9722-E68BAA9493C3}"/>
              </a:ext>
            </a:extLst>
          </p:cNvPr>
          <p:cNvSpPr txBox="1"/>
          <p:nvPr/>
        </p:nvSpPr>
        <p:spPr>
          <a:xfrm>
            <a:off x="448329" y="998080"/>
            <a:ext cx="789850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>
                <a:latin typeface="+mn-lt"/>
              </a:rPr>
              <a:t>Assumption: </a:t>
            </a:r>
          </a:p>
          <a:p>
            <a:r>
              <a:rPr lang="en-US" altLang="zh-CN" sz="1000" dirty="0">
                <a:latin typeface="+mn-lt"/>
              </a:rPr>
              <a:t>Every day = 5 sessions (TUs),  total TU in 1 ordinary meeting (exclude closing plenary TUs) = 18.5 TUs</a:t>
            </a:r>
            <a:endParaRPr lang="zh-CN" altLang="en-US" sz="1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4287453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6292fa44ab954aa0fbadffb20d1b36d7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beac905ced2eb3c7f1f983f973c4cb1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13C568A-0C46-4592-BB68-CDB41342D77A}">
  <ds:schemaRefs>
    <ds:schemaRef ds:uri="http://purl.org/dc/elements/1.1/"/>
    <ds:schemaRef ds:uri="http://schemas.microsoft.com/office/2006/documentManagement/types"/>
    <ds:schemaRef ds:uri="6f846979-0e6f-42ff-8b87-e1893efeda99"/>
    <ds:schemaRef ds:uri="http://schemas.microsoft.com/office/2006/metadata/properties"/>
    <ds:schemaRef ds:uri="http://purl.org/dc/terms/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CA0C5451-E459-4FFF-ABEC-04BA6559BC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37522</TotalTime>
  <Words>3031</Words>
  <Application>Microsoft Office PowerPoint</Application>
  <PresentationFormat>Widescreen</PresentationFormat>
  <Paragraphs>553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30" baseType="lpstr">
      <vt:lpstr>Arial </vt:lpstr>
      <vt:lpstr>Batang</vt:lpstr>
      <vt:lpstr>Microsoft YaHei UI</vt:lpstr>
      <vt:lpstr>Montserrat</vt:lpstr>
      <vt:lpstr>MS PGothic</vt:lpstr>
      <vt:lpstr>MS PGothic</vt:lpstr>
      <vt:lpstr>Qualcomm Office Regular</vt:lpstr>
      <vt:lpstr>Söhne</vt:lpstr>
      <vt:lpstr>等线</vt:lpstr>
      <vt:lpstr>宋体</vt:lpstr>
      <vt:lpstr>Arial</vt:lpstr>
      <vt:lpstr>Calibri</vt:lpstr>
      <vt:lpstr>Times New Roman</vt:lpstr>
      <vt:lpstr>Wingdings</vt:lpstr>
      <vt:lpstr>Wingdings 3</vt:lpstr>
      <vt:lpstr>Office Theme</vt:lpstr>
      <vt:lpstr>    SA WG5 Rel-20 work planning    </vt:lpstr>
      <vt:lpstr>SA5 Rel-20 capacity summary </vt:lpstr>
      <vt:lpstr>PowerPoint Presentation</vt:lpstr>
      <vt:lpstr>SA5 Rel-20 5G-A candidate topics and TU budget</vt:lpstr>
      <vt:lpstr>PowerPoint Presentation</vt:lpstr>
      <vt:lpstr>Rel-20 6G management features workshop</vt:lpstr>
      <vt:lpstr>SA5 Rel-20 6G Content Definition steps</vt:lpstr>
      <vt:lpstr>Thank you!</vt:lpstr>
      <vt:lpstr>SA5 calendar with OAM TU (one track) </vt:lpstr>
      <vt:lpstr>TU Budget for SA5 OAM</vt:lpstr>
      <vt:lpstr>SA5 Rel-20 OAM TU planning (Jan.2025~Mar.2027)</vt:lpstr>
      <vt:lpstr>SA5 calendar with CH TU (one track) </vt:lpstr>
      <vt:lpstr>TU Budget for SA5 CH</vt:lpstr>
      <vt:lpstr>SA5 Rel-20 CH TU planning (Jan.2025~Mar.2027)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0523</cp:lastModifiedBy>
  <cp:revision>1575</cp:revision>
  <dcterms:created xsi:type="dcterms:W3CDTF">2019-03-13T01:38:36Z</dcterms:created>
  <dcterms:modified xsi:type="dcterms:W3CDTF">2025-05-30T13:18:42Z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_2015_ms_pID_725343">
    <vt:lpwstr>(3)3cuNy35AII3gNQ1hjFdEIciNIz4qhb9Z+8vRlofQ4zmacHeelAPpNVYyz0TTl48SGzew2500
18PRUKdXGxDsd8f4l+YOj3U3Hi1jBWUwhLwrSb/z1bJ2Mtk+lTbGdmyAHZLKGdEHZ6lY8yYV
xfGJhNuoUuWjHWY4G7UyeMbxFytWW8fcwBNW6khIzdYDdpbmcHv7lV6HGR2sbwAJ295feVXY
mXfGIEynmf1HNcdxR7</vt:lpwstr>
  </property>
  <property fmtid="{D5CDD505-2E9C-101B-9397-08002B2CF9AE}" pid="4" name="_2015_ms_pID_7253431">
    <vt:lpwstr>4/jpZpG3Z1XiumQN0zPBQseOy3Xx+UtX1wgm5noWYfjtTncipQxYLo
33duCVh3iIXX9J8r3wCidv90NafTd2ZuG71sIQy+ACFHtuHy5l+fjA4iSWiqbmWRcuqyMc/0
vUowxnAciu/x6cwXnBsQcWMQ4JebAkQgCVdzp8tKwZlu0D8Knyqw+6Jww6/joHkSoZ4ai06N
lM4ILmFGPZgJafjUlBvokoLJaSGYjA+/MqAK</vt:lpwstr>
  </property>
  <property fmtid="{D5CDD505-2E9C-101B-9397-08002B2CF9AE}" pid="5" name="_2015_ms_pID_7253432">
    <vt:lpwstr>5g==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1700623718</vt:lpwstr>
  </property>
</Properties>
</file>